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6" r:id="rId3"/>
    <p:sldMasterId id="2147483698" r:id="rId4"/>
    <p:sldMasterId id="2147483710" r:id="rId5"/>
  </p:sldMasterIdLst>
  <p:notesMasterIdLst>
    <p:notesMasterId r:id="rId67"/>
  </p:notesMasterIdLst>
  <p:sldIdLst>
    <p:sldId id="316" r:id="rId6"/>
    <p:sldId id="257" r:id="rId7"/>
    <p:sldId id="258" r:id="rId8"/>
    <p:sldId id="315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13" r:id="rId18"/>
    <p:sldId id="259" r:id="rId19"/>
    <p:sldId id="260" r:id="rId20"/>
    <p:sldId id="261" r:id="rId21"/>
    <p:sldId id="262" r:id="rId22"/>
    <p:sldId id="264" r:id="rId23"/>
    <p:sldId id="282" r:id="rId24"/>
    <p:sldId id="283" r:id="rId25"/>
    <p:sldId id="263" r:id="rId26"/>
    <p:sldId id="279" r:id="rId27"/>
    <p:sldId id="327" r:id="rId28"/>
    <p:sldId id="310" r:id="rId29"/>
    <p:sldId id="273" r:id="rId30"/>
    <p:sldId id="274" r:id="rId31"/>
    <p:sldId id="275" r:id="rId32"/>
    <p:sldId id="281" r:id="rId33"/>
    <p:sldId id="280" r:id="rId34"/>
    <p:sldId id="276" r:id="rId35"/>
    <p:sldId id="277" r:id="rId36"/>
    <p:sldId id="278" r:id="rId37"/>
    <p:sldId id="328" r:id="rId38"/>
    <p:sldId id="317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329" r:id="rId53"/>
    <p:sldId id="318" r:id="rId54"/>
    <p:sldId id="297" r:id="rId55"/>
    <p:sldId id="298" r:id="rId56"/>
    <p:sldId id="299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1230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0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52995-2E55-1B43-9DEB-CA183846140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2F016-79F5-DB4E-A796-F427400F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Sphere=from the Greek 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sphaira, meaning ‘ball, globe.’</a:t>
            </a:r>
            <a:endParaRPr lang="en-US" b="0" dirty="0"/>
          </a:p>
          <a:p>
            <a:r>
              <a:rPr lang="en-US" dirty="0"/>
              <a:t>Hydro=from</a:t>
            </a:r>
            <a:r>
              <a:rPr lang="en-US" baseline="0" dirty="0"/>
              <a:t> the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Greek 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hudōr, meaning ‘water.’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Atmo=from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Greek 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atmos, meaning ‘vapor.’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Bio=from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Greek 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bios, meaning ‘(course of) human life.’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62C74-4E1F-4242-A239-370F79597D8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71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F016-79F5-DB4E-A796-F427400F2A6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6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2601-316B-EF4A-8CA1-94F9048811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8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53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98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471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752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19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29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89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394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55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44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984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0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37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90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358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6516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14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64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9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5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9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22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19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23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75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10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86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71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47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73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05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5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05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03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34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92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73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85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3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42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78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93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922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3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82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19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69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168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973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71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5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89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76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97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98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CEC41E-48BD-4881-B6FF-D82EEBBCD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59A5F39-4CE7-434C-A5CB-50A3634516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77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6FF78-6616-6340-8E95-3FC57B3770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B2F3-B56D-C349-8FB6-79FC118F9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36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0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4A713C-88C1-43A1-98FA-0EA0670506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9E9E647-DF58-4014-A497-E6F35E628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0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662311D-3C2B-4C12-86A6-2B87CE0337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A4FD91B-D5A6-4D59-9D80-A3CBBDAEC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6948" y="415702"/>
            <a:ext cx="867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>
                <a:solidFill>
                  <a:srgbClr val="7030A0"/>
                </a:solidFill>
              </a:rPr>
              <a:t>Woohoo!! Your first Earth Warm-up!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62" y="301663"/>
            <a:ext cx="771525" cy="771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963" y="1996733"/>
            <a:ext cx="870086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defTabSz="685800">
              <a:buFontTx/>
              <a:buAutoNum type="arabicPeriod"/>
            </a:pPr>
            <a:r>
              <a:rPr lang="en-US" sz="2100" b="1" dirty="0">
                <a:solidFill>
                  <a:prstClr val="black"/>
                </a:solidFill>
              </a:rPr>
              <a:t>What are some topics that we will cover in this class?</a:t>
            </a:r>
          </a:p>
          <a:p>
            <a:pPr marL="385763" indent="-385763" defTabSz="685800">
              <a:buFontTx/>
              <a:buAutoNum type="arabicPeriod"/>
            </a:pPr>
            <a:endParaRPr lang="en-US" sz="2100" b="1" dirty="0">
              <a:solidFill>
                <a:prstClr val="black"/>
              </a:solidFill>
            </a:endParaRPr>
          </a:p>
          <a:p>
            <a:pPr marL="385763" indent="-385763" defTabSz="685800">
              <a:buFontTx/>
              <a:buAutoNum type="arabicPeriod"/>
            </a:pPr>
            <a:endParaRPr lang="en-US" sz="2100" b="1" dirty="0">
              <a:solidFill>
                <a:prstClr val="black"/>
              </a:solidFill>
            </a:endParaRPr>
          </a:p>
          <a:p>
            <a:pPr marL="385763" indent="-385763" defTabSz="685800">
              <a:buFontTx/>
              <a:buAutoNum type="arabicPeriod"/>
            </a:pPr>
            <a:endParaRPr lang="en-US" sz="2100" b="1" dirty="0">
              <a:solidFill>
                <a:prstClr val="black"/>
              </a:solidFill>
            </a:endParaRPr>
          </a:p>
          <a:p>
            <a:pPr marL="385763" indent="-385763" defTabSz="685800">
              <a:buFontTx/>
              <a:buAutoNum type="arabicPeriod"/>
            </a:pPr>
            <a:endParaRPr lang="en-US" sz="2100" b="1" dirty="0">
              <a:solidFill>
                <a:prstClr val="black"/>
              </a:solidFill>
            </a:endParaRPr>
          </a:p>
          <a:p>
            <a:pPr defTabSz="685800"/>
            <a:endParaRPr lang="en-US" sz="2100" b="1" dirty="0">
              <a:solidFill>
                <a:prstClr val="black"/>
              </a:solidFill>
            </a:endParaRPr>
          </a:p>
          <a:p>
            <a:pPr defTabSz="685800"/>
            <a:r>
              <a:rPr lang="en-US" sz="2100" b="1" dirty="0">
                <a:solidFill>
                  <a:prstClr val="black"/>
                </a:solidFill>
              </a:rPr>
              <a:t>2.   Which of these do you already know something about?</a:t>
            </a:r>
          </a:p>
          <a:p>
            <a:pPr marL="385763" indent="-385763" defTabSz="685800">
              <a:buFontTx/>
              <a:buAutoNum type="arabicPeriod"/>
            </a:pPr>
            <a:endParaRPr lang="en-US" sz="2100" b="1" dirty="0">
              <a:solidFill>
                <a:prstClr val="black"/>
              </a:solidFill>
            </a:endParaRPr>
          </a:p>
          <a:p>
            <a:pPr marL="385763" indent="-385763" defTabSz="685800">
              <a:buFontTx/>
              <a:buAutoNum type="arabicPeriod"/>
            </a:pPr>
            <a:endParaRPr lang="en-US" sz="2100" b="1" dirty="0">
              <a:solidFill>
                <a:prstClr val="black"/>
              </a:solidFill>
            </a:endParaRPr>
          </a:p>
          <a:p>
            <a:pPr marL="385763" indent="-385763" defTabSz="685800">
              <a:buFontTx/>
              <a:buAutoNum type="arabicPeriod"/>
            </a:pPr>
            <a:endParaRPr lang="en-US" sz="2100" b="1" dirty="0">
              <a:solidFill>
                <a:prstClr val="black"/>
              </a:solidFill>
            </a:endParaRPr>
          </a:p>
          <a:p>
            <a:pPr defTabSz="685800"/>
            <a:r>
              <a:rPr lang="en-US" sz="2100" b="1" dirty="0">
                <a:solidFill>
                  <a:prstClr val="black"/>
                </a:solidFill>
              </a:rPr>
              <a:t>3.   Are there any that you haven’t studied at all before? Which ones?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264" y="2366010"/>
            <a:ext cx="8257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srgbClr val="7030A0"/>
                </a:solidFill>
              </a:rPr>
              <a:t>Geology: plate tectonics, rocks &amp; soil, energy resources, water on Earth (freshwater &amp; oceans)</a:t>
            </a:r>
          </a:p>
          <a:p>
            <a:pPr defTabSz="685800"/>
            <a:r>
              <a:rPr lang="en-US" sz="2400" b="1" dirty="0">
                <a:solidFill>
                  <a:srgbClr val="7030A0"/>
                </a:solidFill>
              </a:rPr>
              <a:t>Astronomy: Earth, sun, moon relationship</a:t>
            </a:r>
          </a:p>
          <a:p>
            <a:pPr defTabSz="685800"/>
            <a:r>
              <a:rPr lang="en-US" sz="2400" b="1" dirty="0">
                <a:solidFill>
                  <a:srgbClr val="7030A0"/>
                </a:solidFill>
              </a:rPr>
              <a:t>Ecology: interactions between humans &amp; Earth’s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11431"/>
            <a:ext cx="867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/>
              <a:t>30 January 2020</a:t>
            </a:r>
          </a:p>
        </p:txBody>
      </p:sp>
    </p:spTree>
    <p:extLst>
      <p:ext uri="{BB962C8B-B14F-4D97-AF65-F5344CB8AC3E}">
        <p14:creationId xmlns:p14="http://schemas.microsoft.com/office/powerpoint/2010/main" val="24765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7335"/>
            <a:ext cx="8229600" cy="1143000"/>
          </a:xfrm>
        </p:spPr>
        <p:txBody>
          <a:bodyPr/>
          <a:lstStyle/>
          <a:p>
            <a:r>
              <a:rPr lang="en-US" b="1" u="sng" dirty="0"/>
              <a:t>Common Conversions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93099"/>
            <a:ext cx="8610600" cy="518851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Mass:</a:t>
            </a:r>
          </a:p>
          <a:p>
            <a:pPr lvl="1">
              <a:buFont typeface="Courier New"/>
              <a:buChar char="o"/>
            </a:pPr>
            <a:r>
              <a:rPr lang="en-US" dirty="0"/>
              <a:t>454 grams = 1 pound</a:t>
            </a:r>
            <a:endParaRPr lang="en-US" b="1" dirty="0"/>
          </a:p>
          <a:p>
            <a:r>
              <a:rPr lang="en-US" b="1" dirty="0"/>
              <a:t>Length:</a:t>
            </a:r>
          </a:p>
          <a:p>
            <a:pPr lvl="1">
              <a:buFont typeface="Courier New"/>
              <a:buChar char="o"/>
            </a:pPr>
            <a:r>
              <a:rPr lang="en-US" dirty="0"/>
              <a:t>2.54 cm = 1 inch</a:t>
            </a:r>
          </a:p>
          <a:p>
            <a:pPr lvl="1">
              <a:buFont typeface="Courier New"/>
              <a:buChar char="o"/>
            </a:pPr>
            <a:r>
              <a:rPr lang="en-US" dirty="0"/>
              <a:t>10 km = 6.24 miles (running a 10k race)</a:t>
            </a:r>
          </a:p>
          <a:p>
            <a:r>
              <a:rPr lang="en-US" b="1" dirty="0"/>
              <a:t>Temperature:</a:t>
            </a:r>
          </a:p>
          <a:p>
            <a:pPr lvl="1">
              <a:buFont typeface="Courier New"/>
              <a:buChar char="o"/>
            </a:pPr>
            <a:r>
              <a:rPr lang="en-US" dirty="0"/>
              <a:t>100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= 212 </a:t>
            </a:r>
            <a:r>
              <a:rPr lang="en-US" baseline="30000" dirty="0" err="1"/>
              <a:t>o</a:t>
            </a:r>
            <a:r>
              <a:rPr lang="en-US" dirty="0" err="1"/>
              <a:t>F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/>
              <a:t> 0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= 32 </a:t>
            </a:r>
            <a:r>
              <a:rPr lang="en-US" baseline="30000" dirty="0" err="1"/>
              <a:t>o</a:t>
            </a:r>
            <a:r>
              <a:rPr lang="en-US" dirty="0" err="1"/>
              <a:t>F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/>
              <a:t>Formulas:</a:t>
            </a:r>
          </a:p>
          <a:p>
            <a:pPr lvl="2">
              <a:buFont typeface="Wingdings" charset="2"/>
              <a:buChar char="ü"/>
            </a:pPr>
            <a:r>
              <a:rPr lang="en-US" b="1" dirty="0"/>
              <a:t>°F to °C - </a:t>
            </a:r>
            <a:r>
              <a:rPr lang="en-US" dirty="0"/>
              <a:t>Deduct 32, then multiply by 5, then divide by 9</a:t>
            </a:r>
          </a:p>
          <a:p>
            <a:pPr lvl="2">
              <a:buFont typeface="Wingdings" charset="2"/>
              <a:buChar char="ü"/>
            </a:pPr>
            <a:r>
              <a:rPr lang="en-US" b="1" dirty="0"/>
              <a:t>°C to °F - </a:t>
            </a:r>
            <a:r>
              <a:rPr lang="en-US" dirty="0"/>
              <a:t>Multiply by 9, then divide by 5, then add 32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8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ic conversion meth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5861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800" b="1" dirty="0">
                <a:solidFill>
                  <a:prstClr val="black"/>
                </a:solidFill>
              </a:rPr>
              <a:t>K</a:t>
            </a:r>
            <a:r>
              <a:rPr lang="en-US" sz="3800" dirty="0">
                <a:solidFill>
                  <a:prstClr val="black"/>
                </a:solidFill>
              </a:rPr>
              <a:t>ing </a:t>
            </a:r>
            <a:r>
              <a:rPr lang="en-US" sz="3800" b="1" dirty="0">
                <a:solidFill>
                  <a:prstClr val="black"/>
                </a:solidFill>
              </a:rPr>
              <a:t>H</a:t>
            </a:r>
            <a:r>
              <a:rPr lang="en-US" sz="3800" dirty="0">
                <a:solidFill>
                  <a:prstClr val="black"/>
                </a:solidFill>
              </a:rPr>
              <a:t>enry </a:t>
            </a:r>
            <a:r>
              <a:rPr lang="en-US" sz="3800" b="1" dirty="0">
                <a:solidFill>
                  <a:prstClr val="black"/>
                </a:solidFill>
              </a:rPr>
              <a:t>D</a:t>
            </a:r>
            <a:r>
              <a:rPr lang="en-US" sz="3800" dirty="0">
                <a:solidFill>
                  <a:prstClr val="black"/>
                </a:solidFill>
              </a:rPr>
              <a:t>ied </a:t>
            </a:r>
            <a:r>
              <a:rPr lang="en-US" sz="3800" u="sng" dirty="0">
                <a:solidFill>
                  <a:prstClr val="black"/>
                </a:solidFill>
              </a:rPr>
              <a:t>b</a:t>
            </a:r>
            <a:r>
              <a:rPr lang="en-US" sz="3800" dirty="0">
                <a:solidFill>
                  <a:prstClr val="black"/>
                </a:solidFill>
              </a:rPr>
              <a:t>y </a:t>
            </a:r>
            <a:r>
              <a:rPr lang="en-US" sz="3800" b="1" dirty="0">
                <a:solidFill>
                  <a:prstClr val="black"/>
                </a:solidFill>
              </a:rPr>
              <a:t>D</a:t>
            </a:r>
            <a:r>
              <a:rPr lang="en-US" sz="3800" dirty="0">
                <a:solidFill>
                  <a:prstClr val="black"/>
                </a:solidFill>
              </a:rPr>
              <a:t>rinking </a:t>
            </a:r>
            <a:r>
              <a:rPr lang="en-US" sz="3800" b="1" dirty="0">
                <a:solidFill>
                  <a:prstClr val="black"/>
                </a:solidFill>
              </a:rPr>
              <a:t>C</a:t>
            </a:r>
            <a:r>
              <a:rPr lang="en-US" sz="3800" dirty="0">
                <a:solidFill>
                  <a:prstClr val="black"/>
                </a:solidFill>
              </a:rPr>
              <a:t>hocolate </a:t>
            </a:r>
            <a:r>
              <a:rPr lang="en-US" sz="3800" b="1" dirty="0">
                <a:solidFill>
                  <a:prstClr val="black"/>
                </a:solidFill>
              </a:rPr>
              <a:t>M</a:t>
            </a:r>
            <a:r>
              <a:rPr lang="en-US" sz="3800" dirty="0">
                <a:solidFill>
                  <a:prstClr val="black"/>
                </a:solidFill>
              </a:rPr>
              <a:t>ilk</a:t>
            </a:r>
          </a:p>
        </p:txBody>
      </p:sp>
    </p:spTree>
    <p:extLst>
      <p:ext uri="{BB962C8B-B14F-4D97-AF65-F5344CB8AC3E}">
        <p14:creationId xmlns:p14="http://schemas.microsoft.com/office/powerpoint/2010/main" val="377677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CABB7-53BB-41CA-A470-979460B86358}"/>
              </a:ext>
            </a:extLst>
          </p:cNvPr>
          <p:cNvSpPr txBox="1"/>
          <p:nvPr/>
        </p:nvSpPr>
        <p:spPr>
          <a:xfrm>
            <a:off x="286871" y="986118"/>
            <a:ext cx="5235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Put up your phone</a:t>
            </a:r>
          </a:p>
          <a:p>
            <a:r>
              <a:rPr lang="en-US" sz="3200" b="1" dirty="0"/>
              <a:t>     </a:t>
            </a:r>
            <a:r>
              <a:rPr lang="en-US" sz="2000" b="1" dirty="0"/>
              <a:t>(# located beside your name to right of </a:t>
            </a:r>
          </a:p>
          <a:p>
            <a:r>
              <a:rPr lang="en-US" sz="2000" b="1" dirty="0"/>
              <a:t>                                                              phone holder)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A6A50-E94D-4557-8253-B4FE540021C8}"/>
              </a:ext>
            </a:extLst>
          </p:cNvPr>
          <p:cNvSpPr txBox="1"/>
          <p:nvPr/>
        </p:nvSpPr>
        <p:spPr>
          <a:xfrm>
            <a:off x="349624" y="2413790"/>
            <a:ext cx="54508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Find your warm-up notebook. </a:t>
            </a:r>
            <a:r>
              <a:rPr lang="en-US" sz="2000" b="1" dirty="0"/>
              <a:t>(in turquoise bin)</a:t>
            </a:r>
          </a:p>
          <a:p>
            <a:endParaRPr lang="en-US" sz="2000" b="1" dirty="0"/>
          </a:p>
          <a:p>
            <a:r>
              <a:rPr lang="en-US" sz="3200" b="1" dirty="0"/>
              <a:t>3. You should have received your Measurement &amp; Density Lab back.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4. TURN IN M&amp;M LAB BY 7:25 </a:t>
            </a:r>
            <a:r>
              <a:rPr lang="en-US" sz="3600" b="1" dirty="0">
                <a:solidFill>
                  <a:srgbClr val="FF0000"/>
                </a:solidFill>
              </a:rPr>
              <a:t>(IF NOT ALREADY IN)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39697B12-6A42-445C-BD01-FA29DE7A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514" y="0"/>
            <a:ext cx="2378388" cy="3042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B06A2-9B09-4B6D-A94F-DDCC917D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514" y="3352265"/>
            <a:ext cx="2353729" cy="3042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F307B-9CD5-4EE8-BC93-433FD5DD970D}"/>
              </a:ext>
            </a:extLst>
          </p:cNvPr>
          <p:cNvSpPr txBox="1"/>
          <p:nvPr/>
        </p:nvSpPr>
        <p:spPr>
          <a:xfrm>
            <a:off x="6149788" y="3567953"/>
            <a:ext cx="1721224" cy="43088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YOUR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F643C-92F6-476E-B821-AAA121E4CA93}"/>
              </a:ext>
            </a:extLst>
          </p:cNvPr>
          <p:cNvSpPr txBox="1"/>
          <p:nvPr/>
        </p:nvSpPr>
        <p:spPr>
          <a:xfrm>
            <a:off x="286871" y="161365"/>
            <a:ext cx="4285129" cy="707886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By 7:25, please</a:t>
            </a:r>
            <a:r>
              <a:rPr lang="en-US" sz="4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1562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592" y="1622666"/>
            <a:ext cx="840563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700" b="1" dirty="0">
                <a:solidFill>
                  <a:prstClr val="black"/>
                </a:solidFill>
              </a:rPr>
              <a:t>1. How many cm are in a meter?</a:t>
            </a:r>
          </a:p>
          <a:p>
            <a:pPr defTabSz="342900"/>
            <a:endParaRPr lang="en-US" sz="800" b="1" dirty="0">
              <a:solidFill>
                <a:prstClr val="black"/>
              </a:solidFill>
            </a:endParaRPr>
          </a:p>
          <a:p>
            <a:pPr defTabSz="342900"/>
            <a:r>
              <a:rPr lang="en-US" sz="2700" b="1" dirty="0">
                <a:solidFill>
                  <a:prstClr val="black"/>
                </a:solidFill>
              </a:rPr>
              <a:t>2. How many grams are in a kilogram?</a:t>
            </a:r>
          </a:p>
          <a:p>
            <a:pPr defTabSz="342900"/>
            <a:endParaRPr lang="en-US" sz="800" b="1" dirty="0">
              <a:solidFill>
                <a:prstClr val="black"/>
              </a:solidFill>
            </a:endParaRPr>
          </a:p>
          <a:p>
            <a:pPr defTabSz="342900"/>
            <a:r>
              <a:rPr lang="en-US" sz="2700" b="1" dirty="0">
                <a:solidFill>
                  <a:prstClr val="black"/>
                </a:solidFill>
              </a:rPr>
              <a:t>3. Practice conversion problems:</a:t>
            </a:r>
          </a:p>
          <a:p>
            <a:pPr marL="971550" lvl="1" indent="-514350" defTabSz="342900">
              <a:buAutoNum type="alphaLcPeriod"/>
            </a:pPr>
            <a:r>
              <a:rPr lang="en-US" sz="2700" b="1" dirty="0">
                <a:solidFill>
                  <a:prstClr val="black"/>
                </a:solidFill>
              </a:rPr>
              <a:t>3 m = ________ cm = _________ mm</a:t>
            </a:r>
          </a:p>
          <a:p>
            <a:pPr marL="971550" lvl="1" indent="-514350" defTabSz="342900">
              <a:buAutoNum type="alphaLcPeriod"/>
            </a:pPr>
            <a:r>
              <a:rPr lang="en-US" sz="2700" b="1" dirty="0">
                <a:solidFill>
                  <a:prstClr val="black"/>
                </a:solidFill>
              </a:rPr>
              <a:t>4000 L = ________ </a:t>
            </a:r>
            <a:r>
              <a:rPr lang="en-US" sz="2700" b="1" dirty="0" err="1">
                <a:solidFill>
                  <a:prstClr val="black"/>
                </a:solidFill>
              </a:rPr>
              <a:t>kL</a:t>
            </a:r>
            <a:r>
              <a:rPr lang="en-US" sz="2700" b="1" dirty="0">
                <a:solidFill>
                  <a:prstClr val="black"/>
                </a:solidFill>
              </a:rPr>
              <a:t> = _______ mL</a:t>
            </a:r>
          </a:p>
          <a:p>
            <a:pPr marL="971550" lvl="1" indent="-514350" defTabSz="342900">
              <a:buAutoNum type="alphaLcPeriod"/>
            </a:pPr>
            <a:r>
              <a:rPr lang="en-US" sz="2700" b="1" dirty="0">
                <a:solidFill>
                  <a:prstClr val="black"/>
                </a:solidFill>
              </a:rPr>
              <a:t>4500 g = ________ mg = _______ kg</a:t>
            </a:r>
          </a:p>
          <a:p>
            <a:pPr defTabSz="342900"/>
            <a:endParaRPr lang="en-US" sz="800" b="1" dirty="0">
              <a:solidFill>
                <a:prstClr val="black"/>
              </a:solidFill>
            </a:endParaRPr>
          </a:p>
          <a:p>
            <a:pPr defTabSz="342900"/>
            <a:r>
              <a:rPr lang="en-US" sz="2700" b="1" dirty="0">
                <a:solidFill>
                  <a:prstClr val="black"/>
                </a:solidFill>
              </a:rPr>
              <a:t>4. How many centimeters are in 1/2 meter?</a:t>
            </a:r>
          </a:p>
          <a:p>
            <a:pPr defTabSz="342900"/>
            <a:endParaRPr lang="en-US" sz="800" b="1" dirty="0">
              <a:solidFill>
                <a:prstClr val="black"/>
              </a:solidFill>
            </a:endParaRPr>
          </a:p>
          <a:p>
            <a:pPr defTabSz="342900"/>
            <a:r>
              <a:rPr lang="en-US" sz="2700" b="1" dirty="0">
                <a:solidFill>
                  <a:prstClr val="black"/>
                </a:solidFill>
              </a:rPr>
              <a:t>5. Given: 1 mL = 1 cm</a:t>
            </a:r>
            <a:r>
              <a:rPr lang="en-US" sz="2700" b="1" baseline="30000" dirty="0">
                <a:solidFill>
                  <a:prstClr val="black"/>
                </a:solidFill>
              </a:rPr>
              <a:t>3</a:t>
            </a:r>
            <a:r>
              <a:rPr lang="en-US" sz="2700" b="1" dirty="0">
                <a:solidFill>
                  <a:prstClr val="black"/>
                </a:solidFill>
              </a:rPr>
              <a:t> = 1cc</a:t>
            </a:r>
          </a:p>
          <a:p>
            <a:pPr defTabSz="342900"/>
            <a:r>
              <a:rPr lang="en-US" sz="2700" b="1" dirty="0">
                <a:solidFill>
                  <a:prstClr val="black"/>
                </a:solidFill>
              </a:rPr>
              <a:t>     1 L + 500 mL + 4cc + 60 cm</a:t>
            </a:r>
            <a:r>
              <a:rPr lang="en-US" sz="2700" b="1" baseline="30000" dirty="0">
                <a:solidFill>
                  <a:prstClr val="black"/>
                </a:solidFill>
              </a:rPr>
              <a:t>3</a:t>
            </a:r>
            <a:r>
              <a:rPr lang="en-US" sz="2700" b="1" dirty="0">
                <a:solidFill>
                  <a:prstClr val="black"/>
                </a:solidFill>
              </a:rPr>
              <a:t> = ________ L = _______ 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8400" y="1672248"/>
            <a:ext cx="84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8221" y="2181755"/>
            <a:ext cx="102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173" y="122506"/>
            <a:ext cx="7192370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/>
              <a:t>3 Feb 2020</a:t>
            </a:r>
          </a:p>
          <a:p>
            <a:pPr algn="ctr"/>
            <a:r>
              <a:rPr lang="en-US" sz="2800" b="1" dirty="0"/>
              <a:t>(Remember to copy the question first)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37349" y="3093099"/>
            <a:ext cx="84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300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5250" y="3115382"/>
            <a:ext cx="84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3000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2259" y="3554764"/>
            <a:ext cx="84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5801" y="3494626"/>
            <a:ext cx="148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4,000,000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7349" y="3871383"/>
            <a:ext cx="207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4,500,000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6477" y="3889050"/>
            <a:ext cx="71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4.5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1842" y="4472314"/>
            <a:ext cx="84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2259" y="5723900"/>
            <a:ext cx="165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mL          </a:t>
            </a:r>
            <a:r>
              <a:rPr lang="en-US" sz="2400" b="1" dirty="0" err="1">
                <a:solidFill>
                  <a:srgbClr val="C00000"/>
                </a:solidFill>
              </a:rPr>
              <a:t>mL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8150" y="5317004"/>
            <a:ext cx="11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1.564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8184" y="5320554"/>
            <a:ext cx="11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1,564</a:t>
            </a:r>
          </a:p>
        </p:txBody>
      </p:sp>
    </p:spTree>
    <p:extLst>
      <p:ext uri="{BB962C8B-B14F-4D97-AF65-F5344CB8AC3E}">
        <p14:creationId xmlns:p14="http://schemas.microsoft.com/office/powerpoint/2010/main" val="32403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68"/>
            <a:ext cx="9153534" cy="4759838"/>
          </a:xfrm>
        </p:spPr>
      </p:pic>
    </p:spTree>
    <p:extLst>
      <p:ext uri="{BB962C8B-B14F-4D97-AF65-F5344CB8AC3E}">
        <p14:creationId xmlns:p14="http://schemas.microsoft.com/office/powerpoint/2010/main" val="171746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Also known as the </a:t>
            </a:r>
            <a:r>
              <a:rPr lang="en-US" sz="3600" i="1" dirty="0"/>
              <a:t>Scientific Process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Scientific Method</a:t>
            </a:r>
            <a:r>
              <a:rPr lang="en-US" sz="3600" dirty="0"/>
              <a:t>: An organized, logical approach to scientific research.</a:t>
            </a:r>
          </a:p>
          <a:p>
            <a:pPr lvl="1"/>
            <a:r>
              <a:rPr lang="en-US" sz="3200" dirty="0"/>
              <a:t>NOT a set of sequential steps that scientists follow!</a:t>
            </a:r>
          </a:p>
          <a:p>
            <a:pPr lvl="1"/>
            <a:r>
              <a:rPr lang="en-US" sz="3200" dirty="0"/>
              <a:t>Guide to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79886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ientific method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ientific meth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21"/>
            <a:ext cx="9144000" cy="4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28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General</a:t>
            </a:r>
            <a:r>
              <a:rPr lang="en-US" b="1" u="sng" dirty="0"/>
              <a:t> Steps of Scientific Method: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437" y="1411542"/>
            <a:ext cx="4241338" cy="501050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State the Problem</a:t>
            </a:r>
          </a:p>
          <a:p>
            <a:pPr marL="800100" lvl="1" indent="-457200"/>
            <a:r>
              <a:rPr lang="en-US" dirty="0"/>
              <a:t>Often begins as a result of an observation which leads to questioning.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Gather Information</a:t>
            </a:r>
          </a:p>
          <a:p>
            <a:pPr marL="800100" lvl="1" indent="-457200"/>
            <a:r>
              <a:rPr lang="en-US" dirty="0"/>
              <a:t>Often involves taking </a:t>
            </a:r>
            <a:r>
              <a:rPr lang="en-US" b="1" dirty="0">
                <a:solidFill>
                  <a:srgbClr val="0000FF"/>
                </a:solidFill>
              </a:rPr>
              <a:t>measurements</a:t>
            </a:r>
            <a:r>
              <a:rPr lang="en-US" dirty="0"/>
              <a:t>, which are a comparison of something to a standard unit.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Form a hypothesis</a:t>
            </a:r>
          </a:p>
          <a:p>
            <a:pPr marL="800100" lvl="1" indent="-457200"/>
            <a:r>
              <a:rPr lang="en-US" dirty="0"/>
              <a:t>Hypothesis: A proposed solution or explanation of the problem.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1439772"/>
            <a:ext cx="4253236" cy="501050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b="1" dirty="0">
                <a:solidFill>
                  <a:srgbClr val="0000FF"/>
                </a:solidFill>
              </a:rPr>
              <a:t>Test the hypothesis</a:t>
            </a:r>
          </a:p>
          <a:p>
            <a:pPr marL="800100" lvl="1" indent="-457200"/>
            <a:r>
              <a:rPr lang="en-US" dirty="0"/>
              <a:t>Must have a great deal of supporting evidence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Tested by </a:t>
            </a:r>
            <a:r>
              <a:rPr lang="en-US" b="1" dirty="0">
                <a:solidFill>
                  <a:srgbClr val="0000FF"/>
                </a:solidFill>
              </a:rPr>
              <a:t>experimentation</a:t>
            </a:r>
            <a:r>
              <a:rPr lang="en-US" dirty="0"/>
              <a:t>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Scientists test 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variable</a:t>
            </a:r>
            <a:r>
              <a:rPr lang="en-US" dirty="0"/>
              <a:t>.</a:t>
            </a:r>
          </a:p>
          <a:p>
            <a:pPr marL="1149350" lvl="2" indent="-457200"/>
            <a:r>
              <a:rPr lang="en-US" dirty="0"/>
              <a:t>Variable: a factor that can be changed.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Involves the use of many </a:t>
            </a:r>
            <a:r>
              <a:rPr lang="en-US" b="1" dirty="0">
                <a:solidFill>
                  <a:srgbClr val="0000FF"/>
                </a:solidFill>
              </a:rPr>
              <a:t>controls</a:t>
            </a:r>
            <a:r>
              <a:rPr lang="en-US" dirty="0"/>
              <a:t>.</a:t>
            </a:r>
          </a:p>
          <a:p>
            <a:pPr marL="1149350" lvl="2" indent="-457200"/>
            <a:r>
              <a:rPr lang="en-US" dirty="0"/>
              <a:t>Control: Factor that remains the same.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Analyze the </a:t>
            </a:r>
            <a:r>
              <a:rPr lang="en-US" b="1" dirty="0">
                <a:solidFill>
                  <a:srgbClr val="0000FF"/>
                </a:solidFill>
              </a:rPr>
              <a:t>results</a:t>
            </a:r>
            <a:r>
              <a:rPr lang="en-US" dirty="0"/>
              <a:t>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State the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conclusion</a:t>
            </a:r>
            <a:r>
              <a:rPr lang="en-US" dirty="0"/>
              <a:t>.</a:t>
            </a:r>
          </a:p>
          <a:p>
            <a:pPr marL="1149350" lvl="2" indent="-457200"/>
            <a:r>
              <a:rPr lang="en-US" dirty="0"/>
              <a:t>The hypothesis can either be accepted as stated, changed slightly, or thrown out altogether.</a:t>
            </a:r>
          </a:p>
        </p:txBody>
      </p:sp>
    </p:spTree>
    <p:extLst>
      <p:ext uri="{BB962C8B-B14F-4D97-AF65-F5344CB8AC3E}">
        <p14:creationId xmlns:p14="http://schemas.microsoft.com/office/powerpoint/2010/main" val="324558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7693"/>
            <a:ext cx="45705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Independent variable</a:t>
            </a:r>
            <a:r>
              <a:rPr lang="en-US" sz="3600" b="1" dirty="0"/>
              <a:t>-</a:t>
            </a:r>
          </a:p>
          <a:p>
            <a:r>
              <a:rPr lang="en-US" sz="3600" dirty="0"/>
              <a:t>What is being manipulated in an experiment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Dependent variable</a:t>
            </a:r>
            <a:r>
              <a:rPr lang="en-US" sz="3600" b="1" dirty="0"/>
              <a:t>-</a:t>
            </a:r>
          </a:p>
          <a:p>
            <a:r>
              <a:rPr lang="en-US" sz="3600" dirty="0"/>
              <a:t>What is being measured as a result in an experiment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Confounding variable</a:t>
            </a:r>
            <a:r>
              <a:rPr lang="en-US" sz="3600" b="1" dirty="0"/>
              <a:t>-</a:t>
            </a:r>
          </a:p>
          <a:p>
            <a:r>
              <a:rPr lang="en-US" sz="3600" dirty="0"/>
              <a:t>Unplanned variables that interfere with the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24" y="56771"/>
            <a:ext cx="4539776" cy="2754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43" y="3315482"/>
            <a:ext cx="3577181" cy="3542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2699" y="2943128"/>
            <a:ext cx="328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TITLE – include BOTH IV &amp; DV</a:t>
            </a:r>
          </a:p>
        </p:txBody>
      </p:sp>
    </p:spTree>
    <p:extLst>
      <p:ext uri="{BB962C8B-B14F-4D97-AF65-F5344CB8AC3E}">
        <p14:creationId xmlns:p14="http://schemas.microsoft.com/office/powerpoint/2010/main" val="349750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rth from Space NAS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194" y="-630894"/>
            <a:ext cx="12531193" cy="7716145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3670" y="4545516"/>
            <a:ext cx="8690330" cy="990600"/>
          </a:xfrm>
        </p:spPr>
        <p:txBody>
          <a:bodyPr/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Introduction to Earth Science</a:t>
            </a:r>
          </a:p>
        </p:txBody>
      </p:sp>
    </p:spTree>
    <p:extLst>
      <p:ext uri="{BB962C8B-B14F-4D97-AF65-F5344CB8AC3E}">
        <p14:creationId xmlns:p14="http://schemas.microsoft.com/office/powerpoint/2010/main" val="207748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8" y="118990"/>
            <a:ext cx="8812473" cy="66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1"/>
            <a:ext cx="8229600" cy="1143000"/>
          </a:xfrm>
        </p:spPr>
        <p:txBody>
          <a:bodyPr/>
          <a:lstStyle/>
          <a:p>
            <a:r>
              <a:rPr lang="en-US" b="1" u="sng" dirty="0"/>
              <a:t>Observations </a:t>
            </a:r>
            <a:r>
              <a:rPr lang="en-US" b="1" u="sng" dirty="0" err="1"/>
              <a:t>vs</a:t>
            </a:r>
            <a:r>
              <a:rPr lang="en-US" b="1" u="sng" dirty="0"/>
              <a:t> Inferences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714" y="109842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black"/>
                </a:solidFill>
                <a:latin typeface="Calibri"/>
              </a:rPr>
              <a:t>Inferences are: </a:t>
            </a:r>
          </a:p>
          <a:p>
            <a:pPr marL="457200" indent="-457200" defTabSz="914400">
              <a:buFont typeface="Arial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based on observations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457200" indent="-457200" defTabSz="91440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They may or may not be true.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85481"/>
            <a:ext cx="38216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black"/>
                </a:solidFill>
                <a:latin typeface="Calibri"/>
              </a:rPr>
              <a:t>For example, if you observed more and more clouds that were darker and darker, what INFERENCES could you make?</a:t>
            </a:r>
          </a:p>
        </p:txBody>
      </p:sp>
      <p:pic>
        <p:nvPicPr>
          <p:cNvPr id="6" name="Picture 5" descr="storm clou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90" y="3022783"/>
            <a:ext cx="5063354" cy="340212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7714" y="2876156"/>
            <a:ext cx="3203403" cy="93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23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874" y="714106"/>
            <a:ext cx="8830771" cy="6143894"/>
          </a:xfrm>
        </p:spPr>
        <p:txBody>
          <a:bodyPr>
            <a:normAutofit fontScale="70000" lnSpcReduction="20000"/>
          </a:bodyPr>
          <a:lstStyle/>
          <a:p>
            <a:r>
              <a:rPr lang="en-US" sz="4500" b="1" dirty="0">
                <a:solidFill>
                  <a:srgbClr val="0000FF"/>
                </a:solidFill>
              </a:rPr>
              <a:t>Qualitative Data</a:t>
            </a:r>
          </a:p>
          <a:p>
            <a:pPr lvl="1"/>
            <a:r>
              <a:rPr lang="en-US" sz="4500" dirty="0"/>
              <a:t>Descriptions.</a:t>
            </a:r>
          </a:p>
          <a:p>
            <a:pPr lvl="1"/>
            <a:r>
              <a:rPr lang="en-US" sz="4500" dirty="0"/>
              <a:t>Data can be observed but not measured.</a:t>
            </a:r>
          </a:p>
          <a:p>
            <a:pPr lvl="1"/>
            <a:r>
              <a:rPr lang="en-US" sz="4500" dirty="0"/>
              <a:t>Colors, textures, smells, tastes, appearance, beauty, etc.</a:t>
            </a:r>
          </a:p>
          <a:p>
            <a:pPr lvl="1"/>
            <a:r>
              <a:rPr lang="en-US" sz="4500" b="1" dirty="0"/>
              <a:t>Qualit</a:t>
            </a:r>
            <a:r>
              <a:rPr lang="en-US" sz="4500" dirty="0"/>
              <a:t>ative → </a:t>
            </a:r>
            <a:r>
              <a:rPr lang="en-US" sz="4500" b="1" dirty="0"/>
              <a:t>Qualit</a:t>
            </a:r>
            <a:r>
              <a:rPr lang="en-US" sz="4500" dirty="0"/>
              <a:t>y</a:t>
            </a:r>
          </a:p>
          <a:p>
            <a:r>
              <a:rPr lang="en-US" sz="4500" b="1" dirty="0">
                <a:solidFill>
                  <a:srgbClr val="0000FF"/>
                </a:solidFill>
              </a:rPr>
              <a:t>Quantitative Data</a:t>
            </a:r>
          </a:p>
          <a:p>
            <a:pPr lvl="1"/>
            <a:r>
              <a:rPr lang="en-US" sz="4500" dirty="0"/>
              <a:t>Numbers.</a:t>
            </a:r>
          </a:p>
          <a:p>
            <a:pPr lvl="1"/>
            <a:r>
              <a:rPr lang="en-US" sz="4500" dirty="0"/>
              <a:t>Data which can be measured.</a:t>
            </a:r>
          </a:p>
          <a:p>
            <a:pPr lvl="1"/>
            <a:r>
              <a:rPr lang="en-US" sz="4500" dirty="0"/>
              <a:t>Length, height, area, volume, weight, speed, time, temperature, humidity, sound levels, cost, members, ages, etc.</a:t>
            </a:r>
          </a:p>
          <a:p>
            <a:pPr lvl="1"/>
            <a:r>
              <a:rPr lang="en-US" sz="4500" b="1" dirty="0"/>
              <a:t>Quantit</a:t>
            </a:r>
            <a:r>
              <a:rPr lang="en-US" sz="4500" dirty="0"/>
              <a:t>ative → </a:t>
            </a:r>
            <a:r>
              <a:rPr lang="en-US" sz="4500" b="1" dirty="0"/>
              <a:t>Quantit</a:t>
            </a:r>
            <a:r>
              <a:rPr lang="en-US" sz="4500" dirty="0"/>
              <a:t>y</a:t>
            </a:r>
            <a:r>
              <a:rPr lang="en-US" dirty="0"/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987" y="103378"/>
            <a:ext cx="821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Types of Data:</a:t>
            </a:r>
          </a:p>
        </p:txBody>
      </p:sp>
    </p:spTree>
    <p:extLst>
      <p:ext uri="{BB962C8B-B14F-4D97-AF65-F5344CB8AC3E}">
        <p14:creationId xmlns:p14="http://schemas.microsoft.com/office/powerpoint/2010/main" val="42671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CABB7-53BB-41CA-A470-979460B86358}"/>
              </a:ext>
            </a:extLst>
          </p:cNvPr>
          <p:cNvSpPr txBox="1"/>
          <p:nvPr/>
        </p:nvSpPr>
        <p:spPr>
          <a:xfrm>
            <a:off x="286871" y="986118"/>
            <a:ext cx="5235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Put up your phone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(# located beside your name to right of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phone holder)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A6A50-E94D-4557-8253-B4FE540021C8}"/>
              </a:ext>
            </a:extLst>
          </p:cNvPr>
          <p:cNvSpPr txBox="1"/>
          <p:nvPr/>
        </p:nvSpPr>
        <p:spPr>
          <a:xfrm>
            <a:off x="286871" y="3245224"/>
            <a:ext cx="51098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Find your warm-up notebook.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 turquoise bin)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Metric Mania (#5) is on your table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didn’t get yesterday due to fire drill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39697B12-6A42-445C-BD01-FA29DE7A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514" y="0"/>
            <a:ext cx="2378388" cy="3042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B06A2-9B09-4B6D-A94F-DDCC917D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514" y="3352265"/>
            <a:ext cx="2353729" cy="3042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F307B-9CD5-4EE8-BC93-433FD5DD970D}"/>
              </a:ext>
            </a:extLst>
          </p:cNvPr>
          <p:cNvSpPr txBox="1"/>
          <p:nvPr/>
        </p:nvSpPr>
        <p:spPr>
          <a:xfrm>
            <a:off x="6149788" y="3567953"/>
            <a:ext cx="1721224" cy="43088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F643C-92F6-476E-B821-AAA121E4CA93}"/>
              </a:ext>
            </a:extLst>
          </p:cNvPr>
          <p:cNvSpPr txBox="1"/>
          <p:nvPr/>
        </p:nvSpPr>
        <p:spPr>
          <a:xfrm>
            <a:off x="286871" y="161365"/>
            <a:ext cx="4285129" cy="707886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7:25, please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27813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592" y="1622666"/>
            <a:ext cx="6493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 defTabSz="342900">
              <a:buFontTx/>
              <a:buAutoNum type="arabicPeriod"/>
            </a:pPr>
            <a:r>
              <a:rPr lang="en-US" sz="2700" b="1" dirty="0">
                <a:solidFill>
                  <a:prstClr val="black"/>
                </a:solidFill>
              </a:rPr>
              <a:t>Give an example of a metric unit.</a:t>
            </a:r>
          </a:p>
          <a:p>
            <a:pPr defTabSz="342900"/>
            <a:endParaRPr lang="en-US" sz="2700" b="1" dirty="0">
              <a:solidFill>
                <a:prstClr val="black"/>
              </a:solidFill>
            </a:endParaRPr>
          </a:p>
          <a:p>
            <a:pPr defTabSz="342900"/>
            <a:r>
              <a:rPr lang="en-US" sz="2700" b="1" dirty="0">
                <a:solidFill>
                  <a:prstClr val="black"/>
                </a:solidFill>
              </a:rPr>
              <a:t>2.    What would you measure with the unit 	    you selected? (give an example)</a:t>
            </a:r>
          </a:p>
          <a:p>
            <a:pPr defTabSz="342900"/>
            <a:endParaRPr lang="en-US" sz="4800" b="1" dirty="0">
              <a:solidFill>
                <a:prstClr val="black"/>
              </a:solidFill>
            </a:endParaRPr>
          </a:p>
          <a:p>
            <a:pPr defTabSz="342900"/>
            <a:r>
              <a:rPr lang="en-US" sz="2700" b="1" dirty="0">
                <a:solidFill>
                  <a:prstClr val="black"/>
                </a:solidFill>
              </a:rPr>
              <a:t>3. Where in the world is the Metric  </a:t>
            </a:r>
          </a:p>
          <a:p>
            <a:pPr defTabSz="342900"/>
            <a:r>
              <a:rPr lang="en-US" sz="2700" b="1" dirty="0">
                <a:solidFill>
                  <a:prstClr val="black"/>
                </a:solidFill>
              </a:rPr>
              <a:t>    System used?</a:t>
            </a:r>
          </a:p>
          <a:p>
            <a:pPr defTabSz="342900"/>
            <a:endParaRPr lang="en-US" sz="2700" b="1" dirty="0">
              <a:solidFill>
                <a:prstClr val="black"/>
              </a:solidFill>
            </a:endParaRPr>
          </a:p>
          <a:p>
            <a:pPr defTabSz="342900"/>
            <a:r>
              <a:rPr lang="en-US" sz="2700" b="1" dirty="0">
                <a:solidFill>
                  <a:prstClr val="black"/>
                </a:solidFill>
              </a:rPr>
              <a:t>4. Who doesn’t use metric?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5582" y="2056864"/>
            <a:ext cx="787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Meter, liter, degrees Celsius, gram (many variations)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5582" y="3297069"/>
            <a:ext cx="7878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I am 1.5 m tall. I buy soda in a 2L bottle. Today will be 16</a:t>
            </a:r>
            <a:r>
              <a:rPr lang="en-US" sz="2400" b="1" baseline="30000" dirty="0">
                <a:solidFill>
                  <a:srgbClr val="C00000"/>
                </a:solidFill>
              </a:rPr>
              <a:t>o</a:t>
            </a:r>
            <a:r>
              <a:rPr lang="en-US" sz="2400" b="1" dirty="0">
                <a:solidFill>
                  <a:srgbClr val="C00000"/>
                </a:solidFill>
              </a:rPr>
              <a:t>C.</a:t>
            </a:r>
          </a:p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A soccer ball has a mass of 440 grams.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146" y="4438547"/>
            <a:ext cx="6154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ALMOST everywhere – </a:t>
            </a:r>
          </a:p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                          only 3 countries DON’T use it.  </a:t>
            </a:r>
            <a:r>
              <a:rPr lang="en-US" sz="2400" b="1" dirty="0">
                <a:solidFill>
                  <a:srgbClr val="C00000"/>
                </a:solidFill>
                <a:latin typeface="Wingdings" charset="2"/>
                <a:cs typeface="Wingdings" charset="2"/>
              </a:rPr>
              <a:t>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6081" y="5627113"/>
            <a:ext cx="734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b="1" dirty="0">
                <a:solidFill>
                  <a:srgbClr val="C00000"/>
                </a:solidFill>
              </a:rPr>
              <a:t>Liberia, Burma/Myanmar, and the United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173" y="122506"/>
            <a:ext cx="7192370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/>
              <a:t>31 Jan 2020</a:t>
            </a:r>
          </a:p>
          <a:p>
            <a:pPr algn="ctr"/>
            <a:r>
              <a:rPr lang="en-US" sz="2800" b="1" dirty="0"/>
              <a:t>(Remember to copy the date &amp; question first)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56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 carto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9" y="95441"/>
            <a:ext cx="7841458" cy="4447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9269" y="4954351"/>
            <a:ext cx="667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b="1" dirty="0">
                <a:solidFill>
                  <a:prstClr val="black"/>
                </a:solidFill>
                <a:latin typeface="Calibri"/>
              </a:rPr>
              <a:t>SCIENTIFIC GRAPHING</a:t>
            </a:r>
          </a:p>
        </p:txBody>
      </p:sp>
    </p:spTree>
    <p:extLst>
      <p:ext uri="{BB962C8B-B14F-4D97-AF65-F5344CB8AC3E}">
        <p14:creationId xmlns:p14="http://schemas.microsoft.com/office/powerpoint/2010/main" val="3828809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629" y="263164"/>
            <a:ext cx="812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u="sng" dirty="0">
                <a:solidFill>
                  <a:prstClr val="black"/>
                </a:solidFill>
                <a:latin typeface="Calibri"/>
              </a:rPr>
              <a:t>Which of these is easier to read?</a:t>
            </a:r>
          </a:p>
        </p:txBody>
      </p:sp>
      <p:pic>
        <p:nvPicPr>
          <p:cNvPr id="3" name="Picture 2" descr="graph - mass lift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715"/>
            <a:ext cx="4657763" cy="2777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0953" y="1993715"/>
            <a:ext cx="3798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If there are 50 wraps around a magnet, the average mass lifted is 10.0 grains of filings. When the magnet is wrapped 75 times, 14.8 grains of filings can be lifted.  However, when the magnet has 100 wraps, a total of 18.1 grains of filings can be lifted.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206" y="1470495"/>
            <a:ext cx="3191963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The graph?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0953" y="1470495"/>
            <a:ext cx="3191963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Or the data?</a:t>
            </a:r>
          </a:p>
        </p:txBody>
      </p:sp>
    </p:spTree>
    <p:extLst>
      <p:ext uri="{BB962C8B-B14F-4D97-AF65-F5344CB8AC3E}">
        <p14:creationId xmlns:p14="http://schemas.microsoft.com/office/powerpoint/2010/main" val="4267700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103" y="286048"/>
            <a:ext cx="663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u="sng" dirty="0">
                <a:solidFill>
                  <a:prstClr val="black"/>
                </a:solidFill>
                <a:latin typeface="Calibri"/>
              </a:rPr>
              <a:t>Types of Graphs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103" y="1086982"/>
            <a:ext cx="8191560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Arial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Bar Graph</a:t>
            </a:r>
          </a:p>
          <a:p>
            <a:pPr marL="914400" lvl="1" indent="-457200" defTabSz="914400">
              <a:buFont typeface="Courier New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 visual display used to compare the amounts or number of times that something occurs</a:t>
            </a:r>
          </a:p>
          <a:p>
            <a:pPr marL="914400" lvl="1" indent="-457200" defTabSz="914400">
              <a:buFont typeface="Courier New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Ex – different types of candy bars in an assorted bag</a:t>
            </a:r>
          </a:p>
          <a:p>
            <a:pPr marL="457200" indent="-457200" defTabSz="914400">
              <a:buFont typeface="Arial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Pie Graph</a:t>
            </a:r>
          </a:p>
          <a:p>
            <a:pPr marL="914400" lvl="1" indent="-457200" defTabSz="914400"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A visual display to show percent of a whole</a:t>
            </a:r>
          </a:p>
          <a:p>
            <a:pPr marL="914400" lvl="1" indent="-457200" defTabSz="914400"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Ex –different sources of electricity in US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402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 - pie 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0" y="394733"/>
            <a:ext cx="8461149" cy="52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42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324" y="218274"/>
            <a:ext cx="8562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buFont typeface="Arial"/>
              <a:buChar char="•"/>
            </a:pPr>
            <a:r>
              <a:rPr lang="en-US" sz="3200" b="1" dirty="0">
                <a:solidFill>
                  <a:srgbClr val="0000FF"/>
                </a:solidFill>
              </a:rPr>
              <a:t>Line Graph</a:t>
            </a:r>
          </a:p>
          <a:p>
            <a:pPr marL="914400" lvl="1" indent="-457200" defTabSz="914400"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</a:rPr>
              <a:t>A visual display to show how something changes over time by connecting points</a:t>
            </a:r>
          </a:p>
          <a:p>
            <a:pPr marL="914400" lvl="1" indent="-457200" defTabSz="914400"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</a:rPr>
              <a:t>Ex – a person’s height over their lifetime</a:t>
            </a:r>
          </a:p>
        </p:txBody>
      </p:sp>
      <p:pic>
        <p:nvPicPr>
          <p:cNvPr id="3" name="Picture 2" descr="graph bat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5" y="2513864"/>
            <a:ext cx="72136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16"/>
            <a:ext cx="8229600" cy="1143000"/>
          </a:xfrm>
        </p:spPr>
        <p:txBody>
          <a:bodyPr/>
          <a:lstStyle/>
          <a:p>
            <a:r>
              <a:rPr lang="en-US" b="1" u="sng" dirty="0"/>
              <a:t>A View of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80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Earth is composed of 4 major spheres: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Hydrosphere</a:t>
            </a:r>
            <a:r>
              <a:rPr lang="en-US" sz="2800" dirty="0"/>
              <a:t>: the water portion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Atmosphere</a:t>
            </a:r>
            <a:r>
              <a:rPr lang="en-US" sz="2800" dirty="0"/>
              <a:t>: the gaseous portion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Geosphere</a:t>
            </a:r>
            <a:r>
              <a:rPr lang="en-US" sz="2800" dirty="0"/>
              <a:t>: the solid surface (crust, mantle, core)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Biosphere</a:t>
            </a:r>
            <a:r>
              <a:rPr lang="en-US" sz="2800" dirty="0"/>
              <a:t>: ALL life forms on the planet</a:t>
            </a:r>
          </a:p>
          <a:p>
            <a:pPr marL="1149350" lvl="2" indent="-457200"/>
            <a:r>
              <a:rPr lang="en-US" sz="2800" dirty="0"/>
              <a:t>Largest ecosystem</a:t>
            </a:r>
          </a:p>
          <a:p>
            <a:pPr marL="1149350" lvl="2" indent="-457200"/>
            <a:r>
              <a:rPr lang="en-US" sz="2800" b="1" dirty="0">
                <a:solidFill>
                  <a:srgbClr val="0000FF"/>
                </a:solidFill>
              </a:rPr>
              <a:t>Ecosystem</a:t>
            </a:r>
            <a:r>
              <a:rPr lang="en-US" sz="2800" dirty="0"/>
              <a:t>: community of organisms and the environment they inhabit.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037" y="5457795"/>
            <a:ext cx="5903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latin typeface="Calibri"/>
              </a:rPr>
              <a:t>We will study all except the biosphere. 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latin typeface="Calibri"/>
              </a:rPr>
              <a:t>(covered in biology)</a:t>
            </a:r>
          </a:p>
        </p:txBody>
      </p:sp>
    </p:spTree>
    <p:extLst>
      <p:ext uri="{BB962C8B-B14F-4D97-AF65-F5344CB8AC3E}">
        <p14:creationId xmlns:p14="http://schemas.microsoft.com/office/powerpoint/2010/main" val="713623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103" y="91535"/>
            <a:ext cx="819156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Arial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Scatter Plot Graph 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(a type of line graph)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  <a:p>
            <a:pPr marL="914400" lvl="1" indent="-457200" defTabSz="914400">
              <a:buFont typeface="Courier New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Usually consist of large amounts of data and are used to show a relationship</a:t>
            </a:r>
          </a:p>
          <a:p>
            <a:pPr marL="914400" lvl="1" indent="-457200" defTabSz="914400">
              <a:buFont typeface="Courier New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Ex – how many bluegill are in the GHHS wetland at each water temperature</a:t>
            </a:r>
          </a:p>
          <a:p>
            <a:pPr marL="914400" lvl="1" indent="-457200" defTabSz="914400">
              <a:buFont typeface="Courier New"/>
              <a:buChar char="o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Can be used to demonstrate 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correlation</a:t>
            </a:r>
          </a:p>
          <a:p>
            <a:pPr marL="1371600" lvl="2" indent="-457200" defTabSz="9144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the closer the data points come to making a straight line, the closer the relationship and therefore the stronger the correlation</a:t>
            </a:r>
          </a:p>
        </p:txBody>
      </p:sp>
      <p:pic>
        <p:nvPicPr>
          <p:cNvPr id="5" name="Picture 4" descr="graph - corre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98" y="4975306"/>
            <a:ext cx="4831737" cy="17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8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 - scatter plot beach visit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983779"/>
            <a:ext cx="3990975" cy="3876675"/>
          </a:xfrm>
          <a:prstGeom prst="rect">
            <a:avLst/>
          </a:prstGeom>
        </p:spPr>
      </p:pic>
      <p:pic>
        <p:nvPicPr>
          <p:cNvPr id="3" name="Picture 2" descr="graph weight exerci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1" y="983779"/>
            <a:ext cx="3796900" cy="3994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871" y="221524"/>
            <a:ext cx="74569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Which is positive? Which is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351" y="5198419"/>
            <a:ext cx="3796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Negative correlation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3025" y="5198419"/>
            <a:ext cx="3796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Positive correlation</a:t>
            </a:r>
          </a:p>
        </p:txBody>
      </p:sp>
    </p:spTree>
    <p:extLst>
      <p:ext uri="{BB962C8B-B14F-4D97-AF65-F5344CB8AC3E}">
        <p14:creationId xmlns:p14="http://schemas.microsoft.com/office/powerpoint/2010/main" val="16828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537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ALL scientific graphs must: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Have a proper </a:t>
            </a:r>
            <a:r>
              <a:rPr lang="en-US" sz="3200" b="1" dirty="0">
                <a:solidFill>
                  <a:srgbClr val="0000FF"/>
                </a:solidFill>
              </a:rPr>
              <a:t>title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Have a Y axis </a:t>
            </a:r>
            <a:r>
              <a:rPr lang="en-US" sz="3200" b="1" dirty="0">
                <a:solidFill>
                  <a:srgbClr val="0000FF"/>
                </a:solidFill>
              </a:rPr>
              <a:t>label (with units)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Have an X axis </a:t>
            </a:r>
            <a:r>
              <a:rPr lang="en-US" sz="3200" b="1" dirty="0">
                <a:solidFill>
                  <a:srgbClr val="0000FF"/>
                </a:solidFill>
              </a:rPr>
              <a:t>label (with units)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Start at zero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Have </a:t>
            </a:r>
            <a:r>
              <a:rPr lang="en-US" sz="3200" b="1" dirty="0">
                <a:solidFill>
                  <a:srgbClr val="0000FF"/>
                </a:solidFill>
              </a:rPr>
              <a:t>equal distances </a:t>
            </a:r>
            <a:r>
              <a:rPr lang="en-US" sz="3200" dirty="0"/>
              <a:t>between each number and use at least 75% of the axis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Have a </a:t>
            </a:r>
            <a:r>
              <a:rPr lang="en-US" sz="3200" b="1" dirty="0">
                <a:solidFill>
                  <a:srgbClr val="0000FF"/>
                </a:solidFill>
              </a:rPr>
              <a:t>key</a:t>
            </a:r>
            <a:r>
              <a:rPr lang="en-US" sz="3200" dirty="0"/>
              <a:t> if using more than one data set</a:t>
            </a:r>
          </a:p>
        </p:txBody>
      </p:sp>
      <p:pic>
        <p:nvPicPr>
          <p:cNvPr id="3" name="Picture 2" descr="graph - variables 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" y="4016960"/>
            <a:ext cx="9040636" cy="28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5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CABB7-53BB-41CA-A470-979460B86358}"/>
              </a:ext>
            </a:extLst>
          </p:cNvPr>
          <p:cNvSpPr txBox="1"/>
          <p:nvPr/>
        </p:nvSpPr>
        <p:spPr>
          <a:xfrm>
            <a:off x="286871" y="986118"/>
            <a:ext cx="5235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Put up your phone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(# located beside your name to right of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phone holder)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A6A50-E94D-4557-8253-B4FE540021C8}"/>
              </a:ext>
            </a:extLst>
          </p:cNvPr>
          <p:cNvSpPr txBox="1"/>
          <p:nvPr/>
        </p:nvSpPr>
        <p:spPr>
          <a:xfrm>
            <a:off x="286871" y="2732707"/>
            <a:ext cx="51098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Find your warm-up notebook.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 turquoise bin)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Today’s Warm-Up is on the table. Please GLUE it into your warm-up book &amp; complete.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39697B12-6A42-445C-BD01-FA29DE7A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514" y="0"/>
            <a:ext cx="2378388" cy="3042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B06A2-9B09-4B6D-A94F-DDCC917D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514" y="3352265"/>
            <a:ext cx="2353729" cy="3042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F307B-9CD5-4EE8-BC93-433FD5DD970D}"/>
              </a:ext>
            </a:extLst>
          </p:cNvPr>
          <p:cNvSpPr txBox="1"/>
          <p:nvPr/>
        </p:nvSpPr>
        <p:spPr>
          <a:xfrm>
            <a:off x="6149788" y="3567953"/>
            <a:ext cx="1721224" cy="43088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F643C-92F6-476E-B821-AAA121E4CA93}"/>
              </a:ext>
            </a:extLst>
          </p:cNvPr>
          <p:cNvSpPr txBox="1"/>
          <p:nvPr/>
        </p:nvSpPr>
        <p:spPr>
          <a:xfrm>
            <a:off x="286871" y="161365"/>
            <a:ext cx="4285129" cy="707886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7:25, please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57280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647885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What is the independent variable?</a:t>
            </a:r>
          </a:p>
          <a:p>
            <a:pPr marL="342900" indent="-342900" defTabSz="914400"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What is the dependent variable?</a:t>
            </a:r>
          </a:p>
          <a:p>
            <a:pPr marL="342900" indent="-342900" defTabSz="914400"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List several constants.  (things that must be kept the same)</a:t>
            </a:r>
          </a:p>
          <a:p>
            <a:pPr defTabSz="914400"/>
            <a:endParaRPr lang="en-US" sz="2400" b="1" dirty="0">
              <a:solidFill>
                <a:prstClr val="black"/>
              </a:solidFill>
            </a:endParaRPr>
          </a:p>
          <a:p>
            <a:pPr defTabSz="914400"/>
            <a:endParaRPr lang="en-US" sz="2400" b="1" dirty="0">
              <a:solidFill>
                <a:prstClr val="black"/>
              </a:solidFill>
            </a:endParaRPr>
          </a:p>
          <a:p>
            <a:pPr defTabSz="914400"/>
            <a:r>
              <a:rPr lang="en-US" sz="2400" b="1" dirty="0">
                <a:solidFill>
                  <a:prstClr val="black"/>
                </a:solidFill>
              </a:rPr>
              <a:t>4. List two examples EACH of qualitative and quantitative data</a:t>
            </a:r>
          </a:p>
          <a:p>
            <a:pPr defTabSz="914400"/>
            <a:r>
              <a:rPr lang="en-US" sz="2400" b="1" dirty="0">
                <a:solidFill>
                  <a:prstClr val="black"/>
                </a:solidFill>
              </a:rPr>
              <a:t>     that you might gather for this experiment.</a:t>
            </a:r>
          </a:p>
          <a:p>
            <a:pPr defTabSz="914400"/>
            <a:endParaRPr lang="en-US" sz="2400" b="1" dirty="0">
              <a:solidFill>
                <a:prstClr val="black"/>
              </a:solidFill>
            </a:endParaRPr>
          </a:p>
          <a:p>
            <a:pPr defTabSz="914400"/>
            <a:r>
              <a:rPr lang="en-US" sz="2400" b="1" dirty="0">
                <a:solidFill>
                  <a:prstClr val="black"/>
                </a:solidFill>
              </a:rPr>
              <a:t>5. Draw a graph that shows what </a:t>
            </a:r>
          </a:p>
          <a:p>
            <a:pPr defTabSz="914400"/>
            <a:r>
              <a:rPr lang="en-US" sz="2400" b="1" dirty="0">
                <a:solidFill>
                  <a:prstClr val="black"/>
                </a:solidFill>
              </a:rPr>
              <a:t>     these results </a:t>
            </a:r>
            <a:r>
              <a:rPr lang="en-US" sz="2400" b="1" i="1" dirty="0">
                <a:solidFill>
                  <a:prstClr val="black"/>
                </a:solidFill>
              </a:rPr>
              <a:t>might</a:t>
            </a:r>
            <a:r>
              <a:rPr lang="en-US" sz="2400" b="1" dirty="0">
                <a:solidFill>
                  <a:prstClr val="black"/>
                </a:solidFill>
              </a:rPr>
              <a:t> look like.</a:t>
            </a:r>
          </a:p>
          <a:p>
            <a:pPr defTabSz="914400"/>
            <a:r>
              <a:rPr lang="en-US" sz="2400" b="1" dirty="0">
                <a:solidFill>
                  <a:prstClr val="black"/>
                </a:solidFill>
              </a:rPr>
              <a:t>(yes – you need to create fake data)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246" y="555516"/>
            <a:ext cx="8959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>
                <a:solidFill>
                  <a:prstClr val="black"/>
                </a:solidFill>
              </a:rPr>
              <a:t>IF the coin is larger, then more drops of water will fit on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688447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200" b="1" dirty="0">
                <a:solidFill>
                  <a:srgbClr val="FF0000"/>
                </a:solidFill>
              </a:rPr>
              <a:t>Size of the coin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2069447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200" b="1" dirty="0">
                <a:solidFill>
                  <a:srgbClr val="FF0000"/>
                </a:solidFill>
              </a:rPr>
              <a:t>Amount of 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2747547"/>
            <a:ext cx="785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200" b="1" dirty="0">
                <a:solidFill>
                  <a:srgbClr val="FF0000"/>
                </a:solidFill>
              </a:rPr>
              <a:t>Same dropper, same size drops, all new coins, same temperature </a:t>
            </a:r>
          </a:p>
          <a:p>
            <a:pPr defTabSz="914400"/>
            <a:r>
              <a:rPr lang="en-US" sz="2200" b="1" dirty="0">
                <a:solidFill>
                  <a:srgbClr val="FF0000"/>
                </a:solidFill>
              </a:rPr>
              <a:t>						AND LOTS MORE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867400" y="4572000"/>
            <a:ext cx="0" cy="160020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67400" y="6172200"/>
            <a:ext cx="1905000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7400" y="6324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</a:rPr>
              <a:t>Size of the coin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6096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6096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200" y="6096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6096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</a:rPr>
              <a:t>Q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4122" y="5064205"/>
            <a:ext cx="1981200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</a:rPr>
              <a:t>Amount of water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4737" y="430393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</a:rPr>
              <a:t>Does size of the coin determine the amount of water held?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3600" y="57912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4724400"/>
            <a:ext cx="304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4200" y="5257800"/>
            <a:ext cx="30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0" y="4876800"/>
            <a:ext cx="304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-29316"/>
            <a:ext cx="4191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4 Feb 2018</a:t>
            </a:r>
          </a:p>
        </p:txBody>
      </p:sp>
    </p:spTree>
    <p:extLst>
      <p:ext uri="{BB962C8B-B14F-4D97-AF65-F5344CB8AC3E}">
        <p14:creationId xmlns:p14="http://schemas.microsoft.com/office/powerpoint/2010/main" val="193458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16" grpId="0"/>
      <p:bldP spid="17" grpId="0"/>
      <p:bldP spid="18" grpId="0"/>
      <p:bldP spid="19" grpId="0"/>
      <p:bldP spid="22" grpId="0" animBg="1"/>
      <p:bldP spid="23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92287" y="1392736"/>
            <a:ext cx="548640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3128" y="5507536"/>
            <a:ext cx="8084719" cy="80486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Representing Earth’s Surface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493128" y="187848"/>
            <a:ext cx="8084719" cy="1218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prstClr val="black"/>
                </a:solidFill>
                <a:latin typeface="Calibri"/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1528711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186" y="189140"/>
            <a:ext cx="50803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The Earth is a sphere, so how do we describe where a point is on its surface?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The most common way to locate points on the surface is by geographic coordinates (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latitude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longitude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These coordinates are measured in 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degrees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and represent angular distances calculated from the center of Earth.</a:t>
            </a:r>
          </a:p>
        </p:txBody>
      </p:sp>
      <p:pic>
        <p:nvPicPr>
          <p:cNvPr id="6" name="Picture 5" descr="Earth - lat lo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11" y="378279"/>
            <a:ext cx="3848589" cy="38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1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6978" y="162120"/>
            <a:ext cx="466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Calibri"/>
              </a:rPr>
              <a:t>Earth’s Shape??</a:t>
            </a:r>
          </a:p>
        </p:txBody>
      </p:sp>
      <p:pic>
        <p:nvPicPr>
          <p:cNvPr id="6" name="Picture 5" descr="Earth sphero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072"/>
            <a:ext cx="5651081" cy="2791498"/>
          </a:xfrm>
          <a:prstGeom prst="rect">
            <a:avLst/>
          </a:prstGeom>
        </p:spPr>
      </p:pic>
      <p:pic>
        <p:nvPicPr>
          <p:cNvPr id="7" name="Picture 6" descr="Earth sh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3" y="808451"/>
            <a:ext cx="3752857" cy="3647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256" y="1026758"/>
            <a:ext cx="52830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</a:rPr>
              <a:t>Earth is most accurately described as an </a:t>
            </a:r>
            <a:r>
              <a:rPr lang="en-US" sz="3600" b="1" dirty="0">
                <a:solidFill>
                  <a:srgbClr val="0000FF"/>
                </a:solidFill>
                <a:latin typeface="Calibri"/>
              </a:rPr>
              <a:t>oblate spheroid</a:t>
            </a:r>
            <a:r>
              <a:rPr lang="en-US" sz="36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(almost a sphere)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Wider at the equator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12,714 km N to 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12,756 km E to W</a:t>
            </a:r>
          </a:p>
        </p:txBody>
      </p:sp>
    </p:spTree>
    <p:extLst>
      <p:ext uri="{BB962C8B-B14F-4D97-AF65-F5344CB8AC3E}">
        <p14:creationId xmlns:p14="http://schemas.microsoft.com/office/powerpoint/2010/main" val="1019376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732"/>
            <a:ext cx="8229600" cy="5951875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map</a:t>
            </a:r>
            <a:r>
              <a:rPr lang="en-US" dirty="0">
                <a:solidFill>
                  <a:srgbClr val="F8C000"/>
                </a:solidFill>
              </a:rPr>
              <a:t> </a:t>
            </a:r>
            <a:r>
              <a:rPr lang="en-US" dirty="0"/>
              <a:t>is a drawing of the Earth (or part of it) on a flat surface.</a:t>
            </a:r>
          </a:p>
          <a:p>
            <a:r>
              <a:rPr lang="en-US" dirty="0"/>
              <a:t>The most accurate representation of Earth is spherical, called a </a:t>
            </a:r>
            <a:r>
              <a:rPr lang="en-US" b="1" dirty="0">
                <a:solidFill>
                  <a:srgbClr val="0000FF"/>
                </a:solidFill>
              </a:rPr>
              <a:t>globe</a:t>
            </a:r>
            <a:r>
              <a:rPr lang="en-US" dirty="0"/>
              <a:t>.</a:t>
            </a:r>
          </a:p>
          <a:p>
            <a:r>
              <a:rPr lang="en-US" dirty="0"/>
              <a:t>Maps and globes are drawn to </a:t>
            </a:r>
            <a:r>
              <a:rPr lang="en-US" b="1" dirty="0">
                <a:solidFill>
                  <a:srgbClr val="0000FF"/>
                </a:solidFill>
              </a:rPr>
              <a:t>scale</a:t>
            </a:r>
            <a:r>
              <a:rPr lang="en-US" dirty="0"/>
              <a:t>.  This means the distances on the map are accurately compared to actual distances on Earth.</a:t>
            </a:r>
          </a:p>
          <a:p>
            <a:pPr lvl="1"/>
            <a:r>
              <a:rPr lang="en-US" dirty="0"/>
              <a:t>Example: 1 cm on map = 10 km on Earth</a:t>
            </a:r>
          </a:p>
          <a:p>
            <a:r>
              <a:rPr lang="en-US" b="1" dirty="0">
                <a:solidFill>
                  <a:srgbClr val="0000FF"/>
                </a:solidFill>
              </a:rPr>
              <a:t>Cartography</a:t>
            </a:r>
            <a:r>
              <a:rPr lang="en-US" dirty="0"/>
              <a:t> – the science of map making</a:t>
            </a:r>
          </a:p>
          <a:p>
            <a:pPr lvl="1"/>
            <a:r>
              <a:rPr lang="en-US" dirty="0"/>
              <a:t>Cartographer is a map maker</a:t>
            </a:r>
          </a:p>
        </p:txBody>
      </p:sp>
    </p:spTree>
    <p:extLst>
      <p:ext uri="{BB962C8B-B14F-4D97-AF65-F5344CB8AC3E}">
        <p14:creationId xmlns:p14="http://schemas.microsoft.com/office/powerpoint/2010/main" val="4272692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68"/>
            <a:ext cx="8229600" cy="1143000"/>
          </a:xfrm>
        </p:spPr>
        <p:txBody>
          <a:bodyPr/>
          <a:lstStyle/>
          <a:p>
            <a:r>
              <a:rPr lang="en-US" dirty="0"/>
              <a:t>Latitude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588"/>
            <a:ext cx="8233575" cy="5689412"/>
          </a:xfrm>
        </p:spPr>
        <p:txBody>
          <a:bodyPr>
            <a:noAutofit/>
          </a:bodyPr>
          <a:lstStyle/>
          <a:p>
            <a:r>
              <a:rPr lang="en-US" dirty="0"/>
              <a:t>Globes and Maps are marked off by horizontal lines called </a:t>
            </a:r>
            <a:r>
              <a:rPr lang="en-US" b="1" dirty="0">
                <a:solidFill>
                  <a:srgbClr val="0000FF"/>
                </a:solidFill>
              </a:rPr>
              <a:t>parallels</a:t>
            </a:r>
            <a:r>
              <a:rPr lang="en-US" dirty="0"/>
              <a:t>.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Equator</a:t>
            </a:r>
            <a:r>
              <a:rPr lang="en-US" dirty="0"/>
              <a:t>: The main parallel located halfway between the North and South poles.</a:t>
            </a:r>
          </a:p>
          <a:p>
            <a:r>
              <a:rPr lang="en-US" dirty="0"/>
              <a:t>The parallels are used to measure distance </a:t>
            </a:r>
            <a:r>
              <a:rPr lang="en-US" b="1" dirty="0">
                <a:solidFill>
                  <a:srgbClr val="0000FF"/>
                </a:solidFill>
              </a:rPr>
              <a:t>north or south of the equator</a:t>
            </a:r>
            <a:r>
              <a:rPr lang="en-US" dirty="0"/>
              <a:t>.</a:t>
            </a:r>
          </a:p>
          <a:p>
            <a:r>
              <a:rPr lang="en-US" dirty="0"/>
              <a:t>This measure is known as </a:t>
            </a:r>
            <a:r>
              <a:rPr lang="en-US" b="1" dirty="0">
                <a:solidFill>
                  <a:srgbClr val="0000FF"/>
                </a:solidFill>
              </a:rPr>
              <a:t>latitude</a:t>
            </a:r>
            <a:r>
              <a:rPr lang="en-US" dirty="0"/>
              <a:t>.</a:t>
            </a:r>
          </a:p>
          <a:p>
            <a:r>
              <a:rPr lang="en-US" dirty="0"/>
              <a:t>The equator is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0°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latitude.</a:t>
            </a:r>
          </a:p>
          <a:p>
            <a:r>
              <a:rPr lang="en-US" dirty="0"/>
              <a:t>The North Pole is </a:t>
            </a:r>
            <a:r>
              <a:rPr lang="en-US" b="1" dirty="0">
                <a:solidFill>
                  <a:srgbClr val="0000FF"/>
                </a:solidFill>
              </a:rPr>
              <a:t>90°N</a:t>
            </a:r>
            <a:r>
              <a:rPr lang="en-US" dirty="0"/>
              <a:t> latitude.</a:t>
            </a:r>
          </a:p>
          <a:p>
            <a:r>
              <a:rPr lang="en-US" dirty="0"/>
              <a:t>The South Pole is </a:t>
            </a:r>
            <a:r>
              <a:rPr lang="en-US" b="1" dirty="0">
                <a:solidFill>
                  <a:srgbClr val="0000FF"/>
                </a:solidFill>
              </a:rPr>
              <a:t>90°S</a:t>
            </a:r>
            <a:r>
              <a:rPr lang="en-US" dirty="0"/>
              <a:t> latitude.</a:t>
            </a:r>
          </a:p>
        </p:txBody>
      </p:sp>
    </p:spTree>
    <p:extLst>
      <p:ext uri="{BB962C8B-B14F-4D97-AF65-F5344CB8AC3E}">
        <p14:creationId xmlns:p14="http://schemas.microsoft.com/office/powerpoint/2010/main" val="142753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11" y="259375"/>
            <a:ext cx="4337773" cy="62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8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092" y="20929"/>
            <a:ext cx="6816141" cy="6816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1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761"/>
            <a:ext cx="8229600" cy="1143000"/>
          </a:xfrm>
        </p:spPr>
        <p:txBody>
          <a:bodyPr/>
          <a:lstStyle/>
          <a:p>
            <a:r>
              <a:rPr lang="en-US" dirty="0"/>
              <a:t>Longitude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90" y="687189"/>
            <a:ext cx="8511033" cy="7012585"/>
          </a:xfrm>
        </p:spPr>
        <p:txBody>
          <a:bodyPr>
            <a:noAutofit/>
          </a:bodyPr>
          <a:lstStyle/>
          <a:p>
            <a:r>
              <a:rPr lang="en-US" sz="2600" dirty="0"/>
              <a:t>Lines that run vertically (north to south) or from the North Pole to the South Pole are called </a:t>
            </a:r>
            <a:r>
              <a:rPr lang="en-US" sz="2600" b="1" dirty="0">
                <a:solidFill>
                  <a:srgbClr val="0000FF"/>
                </a:solidFill>
              </a:rPr>
              <a:t>meridians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Meridians are used to measure distance </a:t>
            </a:r>
            <a:r>
              <a:rPr lang="en-US" sz="2600" b="1" dirty="0">
                <a:solidFill>
                  <a:srgbClr val="0000FF"/>
                </a:solidFill>
              </a:rPr>
              <a:t>east</a:t>
            </a:r>
            <a:r>
              <a:rPr lang="en-US" sz="2600" dirty="0">
                <a:solidFill>
                  <a:srgbClr val="F8C000"/>
                </a:solidFill>
              </a:rPr>
              <a:t> </a:t>
            </a:r>
            <a:r>
              <a:rPr lang="en-US" sz="2600" dirty="0"/>
              <a:t>to </a:t>
            </a:r>
            <a:r>
              <a:rPr lang="en-US" sz="2600" b="1" dirty="0">
                <a:solidFill>
                  <a:srgbClr val="0000FF"/>
                </a:solidFill>
              </a:rPr>
              <a:t>west</a:t>
            </a:r>
            <a:r>
              <a:rPr lang="en-US" sz="2600" dirty="0"/>
              <a:t>.</a:t>
            </a:r>
          </a:p>
          <a:p>
            <a:r>
              <a:rPr lang="en-US" sz="2600" dirty="0"/>
              <a:t>Geographers have named the meridian that runs through </a:t>
            </a:r>
            <a:r>
              <a:rPr lang="en-US" sz="2600" b="1" dirty="0">
                <a:solidFill>
                  <a:srgbClr val="0000FF"/>
                </a:solidFill>
              </a:rPr>
              <a:t>Greenwich, England </a:t>
            </a:r>
            <a:r>
              <a:rPr lang="en-US" sz="2600" dirty="0"/>
              <a:t>the </a:t>
            </a:r>
            <a:r>
              <a:rPr lang="en-US" sz="2600" b="1" dirty="0">
                <a:solidFill>
                  <a:srgbClr val="0000FF"/>
                </a:solidFill>
              </a:rPr>
              <a:t>Prime Meridian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The Prime Meridian is designated as 0° </a:t>
            </a:r>
            <a:r>
              <a:rPr lang="en-US" sz="2600" b="1" dirty="0">
                <a:solidFill>
                  <a:srgbClr val="0000FF"/>
                </a:solidFill>
              </a:rPr>
              <a:t>longitude</a:t>
            </a:r>
            <a:r>
              <a:rPr lang="en-US" sz="2600" dirty="0"/>
              <a:t>.</a:t>
            </a:r>
          </a:p>
          <a:p>
            <a:pPr lvl="1"/>
            <a:r>
              <a:rPr lang="en-US" sz="2600" b="1" dirty="0">
                <a:solidFill>
                  <a:srgbClr val="0000FF"/>
                </a:solidFill>
              </a:rPr>
              <a:t>Longitude</a:t>
            </a:r>
            <a:r>
              <a:rPr lang="en-US" sz="2600" dirty="0"/>
              <a:t>: The measure east or west of the Prime Meridian.</a:t>
            </a:r>
          </a:p>
          <a:p>
            <a:r>
              <a:rPr lang="en-US" sz="2600" dirty="0"/>
              <a:t>All other points are measured as degrees east or west longitude.</a:t>
            </a:r>
          </a:p>
          <a:p>
            <a:pPr lvl="1"/>
            <a:r>
              <a:rPr lang="en-US" sz="2600" dirty="0"/>
              <a:t>The numbers go from 0° - 180°. (East AND West: 180°x2 = 360°, a full circle!)</a:t>
            </a:r>
          </a:p>
          <a:p>
            <a:pPr lvl="1"/>
            <a:r>
              <a:rPr lang="en-US" sz="2600" dirty="0"/>
              <a:t>Every </a:t>
            </a:r>
            <a:r>
              <a:rPr lang="en-US" sz="2600" b="1" dirty="0">
                <a:solidFill>
                  <a:srgbClr val="0000FF"/>
                </a:solidFill>
              </a:rPr>
              <a:t>15</a:t>
            </a:r>
            <a:r>
              <a:rPr lang="en-US" sz="2600" dirty="0"/>
              <a:t> degrees longitude = one </a:t>
            </a:r>
            <a:r>
              <a:rPr lang="en-US" sz="2600" b="1" dirty="0">
                <a:solidFill>
                  <a:srgbClr val="0000FF"/>
                </a:solidFill>
              </a:rPr>
              <a:t>time zone</a:t>
            </a:r>
            <a:r>
              <a:rPr lang="en-US" sz="2600" dirty="0"/>
              <a:t>. (24x15°=360°.)</a:t>
            </a:r>
          </a:p>
        </p:txBody>
      </p:sp>
    </p:spTree>
    <p:extLst>
      <p:ext uri="{BB962C8B-B14F-4D97-AF65-F5344CB8AC3E}">
        <p14:creationId xmlns:p14="http://schemas.microsoft.com/office/powerpoint/2010/main" val="2291190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092" y="66169"/>
            <a:ext cx="6816141" cy="67256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71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092" y="115359"/>
            <a:ext cx="6816141" cy="6627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13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Globes and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Each degree of latitude and longitude can be broken down further into smaller units.</a:t>
            </a:r>
          </a:p>
          <a:p>
            <a:pPr lvl="1"/>
            <a:r>
              <a:rPr lang="en-US" sz="2800" dirty="0"/>
              <a:t>Degree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 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Minute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 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Second</a:t>
            </a:r>
          </a:p>
          <a:p>
            <a:pPr lvl="1"/>
            <a:r>
              <a:rPr lang="en-US" sz="2800" dirty="0">
                <a:sym typeface="Wingdings"/>
              </a:rPr>
              <a:t>1 degree = 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60</a:t>
            </a:r>
            <a:r>
              <a:rPr lang="en-US" sz="2800" dirty="0">
                <a:solidFill>
                  <a:srgbClr val="F8C000"/>
                </a:solidFill>
                <a:sym typeface="Wingdings"/>
              </a:rPr>
              <a:t> </a:t>
            </a:r>
            <a:r>
              <a:rPr lang="en-US" sz="2800" dirty="0">
                <a:sym typeface="Wingdings"/>
              </a:rPr>
              <a:t>minutes</a:t>
            </a:r>
          </a:p>
          <a:p>
            <a:pPr lvl="1"/>
            <a:r>
              <a:rPr lang="en-US" sz="2800" dirty="0">
                <a:sym typeface="Wingdings"/>
              </a:rPr>
              <a:t>1 minute = </a:t>
            </a:r>
            <a:r>
              <a:rPr lang="en-US" sz="2800" b="1" dirty="0">
                <a:solidFill>
                  <a:srgbClr val="0000FF"/>
                </a:solidFill>
                <a:sym typeface="Wingdings"/>
              </a:rPr>
              <a:t>60</a:t>
            </a:r>
            <a:r>
              <a:rPr lang="en-US" sz="2800" dirty="0">
                <a:solidFill>
                  <a:srgbClr val="F8C000"/>
                </a:solidFill>
                <a:sym typeface="Wingdings"/>
              </a:rPr>
              <a:t> </a:t>
            </a:r>
            <a:r>
              <a:rPr lang="en-US" sz="2800" dirty="0">
                <a:sym typeface="Wingdings"/>
              </a:rPr>
              <a:t>seconds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5013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977" y="270199"/>
            <a:ext cx="795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prstClr val="black"/>
                </a:solidFill>
                <a:latin typeface="Calibri"/>
              </a:rPr>
              <a:t>Navigation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233" y="1107818"/>
            <a:ext cx="8579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Calibri"/>
              </a:rPr>
              <a:t>Great Circles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are used in navigation (by pilots). This is a pathway that divides Earth in half and is therefore the shortest route.</a:t>
            </a:r>
          </a:p>
        </p:txBody>
      </p:sp>
      <p:pic>
        <p:nvPicPr>
          <p:cNvPr id="4" name="Picture 3" descr="great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9" y="3168462"/>
            <a:ext cx="7379075" cy="36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lin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88" y="329258"/>
            <a:ext cx="4271450" cy="53857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769" y="170997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</a:rPr>
              <a:t>Geomagnetic Poles </a:t>
            </a:r>
            <a:r>
              <a:rPr lang="en-US" sz="3400" dirty="0">
                <a:solidFill>
                  <a:prstClr val="black"/>
                </a:solidFill>
              </a:rPr>
              <a:t>– points on Earth directly above imaginary magnets</a:t>
            </a:r>
          </a:p>
          <a:p>
            <a:r>
              <a:rPr lang="en-US" sz="3400" b="1" dirty="0">
                <a:solidFill>
                  <a:srgbClr val="0000FF"/>
                </a:solidFill>
              </a:rPr>
              <a:t>Magnetic declination </a:t>
            </a:r>
            <a:r>
              <a:rPr lang="en-US" sz="3400" dirty="0">
                <a:solidFill>
                  <a:prstClr val="black"/>
                </a:solidFill>
              </a:rPr>
              <a:t>– the angle between the direction of the Geographic North Pole and the compass needle</a:t>
            </a:r>
          </a:p>
          <a:p>
            <a:r>
              <a:rPr lang="en-US" sz="3400" b="1" dirty="0">
                <a:solidFill>
                  <a:srgbClr val="0000FF"/>
                </a:solidFill>
              </a:rPr>
              <a:t>True North </a:t>
            </a:r>
            <a:r>
              <a:rPr lang="en-US" sz="3400" dirty="0">
                <a:solidFill>
                  <a:prstClr val="black"/>
                </a:solidFill>
              </a:rPr>
              <a:t>– the direction of Geographic North Pole</a:t>
            </a:r>
          </a:p>
        </p:txBody>
      </p:sp>
    </p:spTree>
    <p:extLst>
      <p:ext uri="{BB962C8B-B14F-4D97-AF65-F5344CB8AC3E}">
        <p14:creationId xmlns:p14="http://schemas.microsoft.com/office/powerpoint/2010/main" val="1286935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sdsharing.com/wp-content/uploads/2013/05/world-globe01-512x51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13" y="1303468"/>
            <a:ext cx="52578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715000" y="158730"/>
            <a:ext cx="2971800" cy="669927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Label the North Pole “N”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Calibri" pitchFamily="34" charset="0"/>
              <a:buChar char="2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Label the South Pole “S”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Calibri" pitchFamily="34" charset="0"/>
              <a:buChar char="3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Draw a red line to represent the Equator and a blue line to represent the prime meridian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Calibri" pitchFamily="34" charset="0"/>
              <a:buChar char="4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Draw three lines of latitude north of the equator and label the degrees.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Calibri" pitchFamily="34" charset="0"/>
              <a:buChar char="5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Draw three lines of longitude west of the Prime Meridian.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  <a:buFont typeface="Calibri" pitchFamily="34" charset="0"/>
              <a:buChar char="6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Label each line of longitude with the correct number of degrees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in increments of 10 or 15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7 Label East and West</a:t>
            </a:r>
          </a:p>
          <a:p>
            <a:pPr lvl="1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413" y="264072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Using the diagram in your notes:</a:t>
            </a:r>
          </a:p>
        </p:txBody>
      </p:sp>
    </p:spTree>
    <p:extLst>
      <p:ext uri="{BB962C8B-B14F-4D97-AF65-F5344CB8AC3E}">
        <p14:creationId xmlns:p14="http://schemas.microsoft.com/office/powerpoint/2010/main" val="1175404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CABB7-53BB-41CA-A470-979460B86358}"/>
              </a:ext>
            </a:extLst>
          </p:cNvPr>
          <p:cNvSpPr txBox="1"/>
          <p:nvPr/>
        </p:nvSpPr>
        <p:spPr>
          <a:xfrm>
            <a:off x="286871" y="986118"/>
            <a:ext cx="5235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Put up your phone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(# located beside your name to right of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phone holder)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A6A50-E94D-4557-8253-B4FE540021C8}"/>
              </a:ext>
            </a:extLst>
          </p:cNvPr>
          <p:cNvSpPr txBox="1"/>
          <p:nvPr/>
        </p:nvSpPr>
        <p:spPr>
          <a:xfrm>
            <a:off x="412377" y="2440688"/>
            <a:ext cx="51098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Find your warm-up notebook.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 turquoise bin)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You will keep your warm-up book today. It is one of your best study tools 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TOMORROW’S TEST.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(bring it back tomorrow)</a:t>
            </a:r>
          </a:p>
        </p:txBody>
      </p:sp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39697B12-6A42-445C-BD01-FA29DE7A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514" y="0"/>
            <a:ext cx="2378388" cy="3042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B06A2-9B09-4B6D-A94F-DDCC917D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514" y="3352265"/>
            <a:ext cx="2353729" cy="3042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F307B-9CD5-4EE8-BC93-433FD5DD970D}"/>
              </a:ext>
            </a:extLst>
          </p:cNvPr>
          <p:cNvSpPr txBox="1"/>
          <p:nvPr/>
        </p:nvSpPr>
        <p:spPr>
          <a:xfrm>
            <a:off x="6149788" y="3567953"/>
            <a:ext cx="1721224" cy="43088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F643C-92F6-476E-B821-AAA121E4CA93}"/>
              </a:ext>
            </a:extLst>
          </p:cNvPr>
          <p:cNvSpPr txBox="1"/>
          <p:nvPr/>
        </p:nvSpPr>
        <p:spPr>
          <a:xfrm>
            <a:off x="286871" y="161365"/>
            <a:ext cx="4285129" cy="707886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7:25, please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2779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 Map - lat &amp; lo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3165"/>
            <a:ext cx="10357946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94058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/>
              <a:t>What is the latitude &amp; longitude of Point A?</a:t>
            </a:r>
          </a:p>
          <a:p>
            <a:pPr marL="514350" indent="-514350">
              <a:buAutoNum type="arabicPeriod"/>
            </a:pPr>
            <a:r>
              <a:rPr lang="en-US" sz="2800" b="1" dirty="0"/>
              <a:t>For Point B?</a:t>
            </a:r>
          </a:p>
          <a:p>
            <a:endParaRPr lang="en-US" sz="2800" b="1" dirty="0"/>
          </a:p>
        </p:txBody>
      </p:sp>
      <p:sp>
        <p:nvSpPr>
          <p:cNvPr id="4" name="5-Point Star 3"/>
          <p:cNvSpPr/>
          <p:nvPr/>
        </p:nvSpPr>
        <p:spPr>
          <a:xfrm>
            <a:off x="7162800" y="30480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057400" y="1600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219200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3048000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1219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70</a:t>
            </a:r>
            <a:r>
              <a:rPr lang="en-US" sz="2400" b="1" baseline="30000" dirty="0">
                <a:solidFill>
                  <a:srgbClr val="FF0000"/>
                </a:solidFill>
              </a:rPr>
              <a:t>o</a:t>
            </a:r>
            <a:r>
              <a:rPr lang="en-US" sz="2400" b="1" dirty="0">
                <a:solidFill>
                  <a:srgbClr val="FF0000"/>
                </a:solidFill>
              </a:rPr>
              <a:t>N, 100</a:t>
            </a:r>
            <a:r>
              <a:rPr lang="en-US" sz="2400" b="1" baseline="30000" dirty="0">
                <a:solidFill>
                  <a:srgbClr val="FF0000"/>
                </a:solidFill>
              </a:rPr>
              <a:t>o</a:t>
            </a:r>
            <a:r>
              <a:rPr lang="en-US" sz="24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3352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20</a:t>
            </a:r>
            <a:r>
              <a:rPr lang="en-US" sz="2400" b="1" baseline="30000" dirty="0">
                <a:solidFill>
                  <a:srgbClr val="FF0000"/>
                </a:solidFill>
              </a:rPr>
              <a:t>o</a:t>
            </a:r>
            <a:r>
              <a:rPr lang="en-US" sz="2400" b="1" dirty="0">
                <a:solidFill>
                  <a:srgbClr val="FF0000"/>
                </a:solidFill>
              </a:rPr>
              <a:t>N, 140</a:t>
            </a:r>
            <a:r>
              <a:rPr lang="en-US" sz="2400" b="1" baseline="30000" dirty="0">
                <a:solidFill>
                  <a:srgbClr val="FF0000"/>
                </a:solidFill>
              </a:rPr>
              <a:t>o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2890" y="56052"/>
            <a:ext cx="70558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/>
              <a:t>5 Feb 2020</a:t>
            </a:r>
          </a:p>
        </p:txBody>
      </p:sp>
    </p:spTree>
    <p:extLst>
      <p:ext uri="{BB962C8B-B14F-4D97-AF65-F5344CB8AC3E}">
        <p14:creationId xmlns:p14="http://schemas.microsoft.com/office/powerpoint/2010/main" val="11263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tric M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2" y="0"/>
            <a:ext cx="4647188" cy="25192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 descr="metric mem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78" y="1623"/>
            <a:ext cx="3374159" cy="25176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metric countri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9265"/>
            <a:ext cx="9144000" cy="4338735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7136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801348"/>
            <a:ext cx="7199311" cy="1470025"/>
          </a:xfrm>
        </p:spPr>
        <p:txBody>
          <a:bodyPr/>
          <a:lstStyle/>
          <a:p>
            <a:r>
              <a:rPr lang="en-US" dirty="0"/>
              <a:t>Topographic Maps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17233" b="17233"/>
          <a:stretch>
            <a:fillRect/>
          </a:stretch>
        </p:blipFill>
        <p:spPr>
          <a:xfrm rot="504148">
            <a:off x="3303845" y="495278"/>
            <a:ext cx="5443967" cy="4054790"/>
          </a:xfrm>
        </p:spPr>
      </p:pic>
      <p:sp>
        <p:nvSpPr>
          <p:cNvPr id="6" name="Rectangle 5"/>
          <p:cNvSpPr/>
          <p:nvPr/>
        </p:nvSpPr>
        <p:spPr>
          <a:xfrm>
            <a:off x="4986484" y="6592655"/>
            <a:ext cx="44240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alibri"/>
              </a:rPr>
              <a:t>http://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www.rollanet.org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/~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conorw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cwome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hahatonka_topo_map.jpg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252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5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Topography</a:t>
            </a:r>
            <a:r>
              <a:rPr lang="en-US" dirty="0"/>
              <a:t>: Surface features of an area.</a:t>
            </a:r>
          </a:p>
          <a:p>
            <a:r>
              <a:rPr lang="en-US" b="1" dirty="0">
                <a:solidFill>
                  <a:srgbClr val="0000FF"/>
                </a:solidFill>
              </a:rPr>
              <a:t>Topographic Maps</a:t>
            </a:r>
            <a:r>
              <a:rPr lang="en-US" dirty="0"/>
              <a:t>: Show the surface features of an area in detail (examples: mountains, hills, plains, rivers, etc.)</a:t>
            </a:r>
          </a:p>
          <a:p>
            <a:r>
              <a:rPr lang="en-US" dirty="0"/>
              <a:t>These maps all have </a:t>
            </a:r>
            <a:r>
              <a:rPr lang="en-US" b="1" dirty="0">
                <a:solidFill>
                  <a:srgbClr val="0000FF"/>
                </a:solidFill>
              </a:rPr>
              <a:t>scales</a:t>
            </a:r>
            <a:r>
              <a:rPr lang="en-US" dirty="0">
                <a:solidFill>
                  <a:srgbClr val="F8C000"/>
                </a:solidFill>
              </a:rPr>
              <a:t> </a:t>
            </a:r>
            <a:r>
              <a:rPr lang="en-US" dirty="0"/>
              <a:t>that give a fixed ratio between a unit of measure on the map and the distance it represents on the surface. (Ex.: 1 cm on map = 80,000 cm on land)</a:t>
            </a:r>
          </a:p>
        </p:txBody>
      </p:sp>
      <p:pic>
        <p:nvPicPr>
          <p:cNvPr id="4" name="Picture 3" descr="map 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82" y="4197339"/>
            <a:ext cx="6999028" cy="255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974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81"/>
            <a:ext cx="8229600" cy="2469549"/>
          </a:xfrm>
        </p:spPr>
        <p:txBody>
          <a:bodyPr>
            <a:normAutofit/>
          </a:bodyPr>
          <a:lstStyle/>
          <a:p>
            <a:r>
              <a:rPr lang="en-US" sz="3600" dirty="0"/>
              <a:t>Colors on topographic maps:</a:t>
            </a:r>
          </a:p>
          <a:p>
            <a:pPr lvl="1"/>
            <a:r>
              <a:rPr lang="en-US" sz="3200" dirty="0"/>
              <a:t>Blue: </a:t>
            </a:r>
            <a:r>
              <a:rPr lang="en-US" sz="3200" b="1" dirty="0">
                <a:solidFill>
                  <a:srgbClr val="0000FF"/>
                </a:solidFill>
              </a:rPr>
              <a:t>Water (rivers, lakes, streams, etc.)</a:t>
            </a:r>
          </a:p>
          <a:p>
            <a:pPr lvl="1"/>
            <a:r>
              <a:rPr lang="en-US" sz="3200" dirty="0"/>
              <a:t>Green: </a:t>
            </a:r>
            <a:r>
              <a:rPr lang="en-US" sz="3200" b="1" dirty="0">
                <a:solidFill>
                  <a:srgbClr val="0000FF"/>
                </a:solidFill>
              </a:rPr>
              <a:t>Vegetation</a:t>
            </a:r>
          </a:p>
          <a:p>
            <a:pPr lvl="1"/>
            <a:r>
              <a:rPr lang="en-US" sz="3200" dirty="0"/>
              <a:t>Red: </a:t>
            </a:r>
            <a:r>
              <a:rPr lang="en-US" sz="3200" b="1" dirty="0">
                <a:solidFill>
                  <a:srgbClr val="0000FF"/>
                </a:solidFill>
              </a:rPr>
              <a:t>Contour Lines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338" y="2632076"/>
            <a:ext cx="4044462" cy="3012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many symbols used on    the map.  These    are explained in    the </a:t>
            </a:r>
            <a:r>
              <a:rPr lang="en-US" b="1" dirty="0">
                <a:solidFill>
                  <a:srgbClr val="0000FF"/>
                </a:solidFill>
              </a:rPr>
              <a:t>legend</a:t>
            </a:r>
            <a:r>
              <a:rPr lang="en-US" dirty="0"/>
              <a:t>.</a:t>
            </a:r>
          </a:p>
        </p:txBody>
      </p:sp>
      <p:pic>
        <p:nvPicPr>
          <p:cNvPr id="6" name="Picture 1" descr="leg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76" y="2239405"/>
            <a:ext cx="5183224" cy="46185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43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44" y="400511"/>
            <a:ext cx="8824422" cy="5949176"/>
          </a:xfrm>
        </p:spPr>
        <p:txBody>
          <a:bodyPr>
            <a:noAutofit/>
          </a:bodyPr>
          <a:lstStyle/>
          <a:p>
            <a:r>
              <a:rPr lang="en-US" dirty="0"/>
              <a:t>The most important feature on a topographic map is that it shows the </a:t>
            </a:r>
            <a:r>
              <a:rPr lang="en-US" b="1" dirty="0">
                <a:solidFill>
                  <a:srgbClr val="0000FF"/>
                </a:solidFill>
              </a:rPr>
              <a:t>elevation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of an area.</a:t>
            </a:r>
          </a:p>
          <a:p>
            <a:r>
              <a:rPr lang="en-US" dirty="0"/>
              <a:t>Elevation: </a:t>
            </a:r>
            <a:r>
              <a:rPr lang="en-US" b="1" dirty="0">
                <a:solidFill>
                  <a:srgbClr val="0000FF"/>
                </a:solidFill>
              </a:rPr>
              <a:t>Height above sea level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Sea level is zero elevation (</a:t>
            </a:r>
            <a:r>
              <a:rPr lang="en-US" dirty="0" err="1"/>
              <a:t>avg</a:t>
            </a:r>
            <a:r>
              <a:rPr lang="en-US" dirty="0"/>
              <a:t> of high &amp; low tide)</a:t>
            </a:r>
          </a:p>
          <a:p>
            <a:r>
              <a:rPr lang="en-US" dirty="0"/>
              <a:t>Elevation is shown by </a:t>
            </a:r>
            <a:r>
              <a:rPr lang="en-US" b="1" dirty="0">
                <a:solidFill>
                  <a:srgbClr val="0000FF"/>
                </a:solidFill>
              </a:rPr>
              <a:t>contour lines</a:t>
            </a:r>
            <a:r>
              <a:rPr lang="en-US" dirty="0"/>
              <a:t>.  These are lines drawn on a map to connect all points of the same elevation.</a:t>
            </a:r>
          </a:p>
          <a:p>
            <a:r>
              <a:rPr lang="en-US" dirty="0"/>
              <a:t>Each map will specify the distance of vertical change between contour lines.  This is the </a:t>
            </a:r>
            <a:r>
              <a:rPr lang="en-US" b="1" dirty="0">
                <a:solidFill>
                  <a:srgbClr val="0000FF"/>
                </a:solidFill>
              </a:rPr>
              <a:t>contour interval</a:t>
            </a:r>
            <a:r>
              <a:rPr lang="en-US" dirty="0"/>
              <a:t>.</a:t>
            </a:r>
          </a:p>
          <a:p>
            <a:r>
              <a:rPr lang="en-US" dirty="0"/>
              <a:t>Every 5</a:t>
            </a:r>
            <a:r>
              <a:rPr lang="en-US" baseline="30000" dirty="0"/>
              <a:t>th</a:t>
            </a:r>
            <a:r>
              <a:rPr lang="en-US" dirty="0"/>
              <a:t> line is bold and called an </a:t>
            </a:r>
            <a:r>
              <a:rPr lang="en-US" b="1" dirty="0">
                <a:solidFill>
                  <a:srgbClr val="0000FF"/>
                </a:solidFill>
              </a:rPr>
              <a:t>index contour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758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our l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2" y="157353"/>
            <a:ext cx="8715630" cy="60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61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195754" y="1477108"/>
            <a:ext cx="87923" cy="105507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95754" y="1107831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34411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978"/>
            <a:ext cx="9144000" cy="58951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Relief</a:t>
            </a:r>
            <a:r>
              <a:rPr lang="en-US" sz="3600" dirty="0">
                <a:solidFill>
                  <a:srgbClr val="F8C000"/>
                </a:solidFill>
              </a:rPr>
              <a:t> </a:t>
            </a:r>
            <a:r>
              <a:rPr lang="en-US" sz="3600" dirty="0"/>
              <a:t>describes how much variation in elevation an area has.</a:t>
            </a:r>
          </a:p>
          <a:p>
            <a:pPr lvl="1">
              <a:tabLst>
                <a:tab pos="2179638" algn="l"/>
              </a:tabLst>
            </a:pPr>
            <a:r>
              <a:rPr lang="en-US" dirty="0"/>
              <a:t>Examples:	An area of high relief = </a:t>
            </a:r>
            <a:r>
              <a:rPr lang="en-US" b="1" dirty="0">
                <a:solidFill>
                  <a:srgbClr val="0000FF"/>
                </a:solidFill>
              </a:rPr>
              <a:t>many hills and valleys</a:t>
            </a:r>
            <a:r>
              <a:rPr lang="en-US" dirty="0"/>
              <a:t>.</a:t>
            </a:r>
          </a:p>
          <a:p>
            <a:pPr marL="1711325" lvl="5" indent="0">
              <a:buNone/>
              <a:tabLst>
                <a:tab pos="2179638" algn="l"/>
              </a:tabLst>
            </a:pPr>
            <a:r>
              <a:rPr lang="en-US" sz="2800" dirty="0"/>
              <a:t>	An area of low relief = </a:t>
            </a:r>
            <a:r>
              <a:rPr lang="en-US" sz="2800" b="1" dirty="0">
                <a:solidFill>
                  <a:srgbClr val="0000FF"/>
                </a:solidFill>
              </a:rPr>
              <a:t>plains or coastal region</a:t>
            </a:r>
            <a:r>
              <a:rPr lang="en-US" sz="2800" dirty="0"/>
              <a:t>.</a:t>
            </a:r>
          </a:p>
          <a:p>
            <a:pPr lvl="1">
              <a:tabLst>
                <a:tab pos="2058988" algn="l"/>
              </a:tabLst>
            </a:pPr>
            <a:r>
              <a:rPr lang="en-US" sz="3200" dirty="0"/>
              <a:t>Relief is a </a:t>
            </a:r>
            <a:r>
              <a:rPr lang="en-US" sz="3200" b="1" dirty="0"/>
              <a:t>numeric</a:t>
            </a:r>
            <a:r>
              <a:rPr lang="en-US" sz="3200" dirty="0"/>
              <a:t> value that is the difference in highest and lowest elevation. (high – low = relief)</a:t>
            </a:r>
          </a:p>
          <a:p>
            <a:pPr>
              <a:tabLst>
                <a:tab pos="2058988" algn="l"/>
              </a:tabLst>
            </a:pPr>
            <a:r>
              <a:rPr lang="en-US" sz="3600" b="1" dirty="0">
                <a:solidFill>
                  <a:srgbClr val="0000FF"/>
                </a:solidFill>
              </a:rPr>
              <a:t>Hachure</a:t>
            </a:r>
            <a:r>
              <a:rPr lang="en-US" sz="3600" dirty="0"/>
              <a:t>: Line used to show depressions on a topographic map.</a:t>
            </a:r>
          </a:p>
          <a:p>
            <a:pPr lvl="1">
              <a:tabLst>
                <a:tab pos="2058988" algn="l"/>
              </a:tabLst>
            </a:pPr>
            <a:r>
              <a:rPr lang="en-US" sz="3200" dirty="0"/>
              <a:t>Drawn at a right angle to contour line and points toward the lower elevation.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6047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topo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660941" cy="466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topo hach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r="17698"/>
          <a:stretch>
            <a:fillRect/>
          </a:stretch>
        </p:blipFill>
        <p:spPr bwMode="auto">
          <a:xfrm>
            <a:off x="4796631" y="0"/>
            <a:ext cx="4347369" cy="48719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3166" y="4871993"/>
            <a:ext cx="401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Depression (shown using hachures)</a:t>
            </a:r>
          </a:p>
        </p:txBody>
      </p:sp>
    </p:spTree>
    <p:extLst>
      <p:ext uri="{BB962C8B-B14F-4D97-AF65-F5344CB8AC3E}">
        <p14:creationId xmlns:p14="http://schemas.microsoft.com/office/powerpoint/2010/main" val="31619972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186" y="189140"/>
            <a:ext cx="87555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Closed loops indicate a 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hill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Closely spaced contour lines indicate a 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steep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slope.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Widely spaced contour lines indicate a 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gentle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slope.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V-shapes contour lines indicate a 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valley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and the “V” will always point 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upstream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pic>
        <p:nvPicPr>
          <p:cNvPr id="3" name="Picture 2" descr="topo - steep gentle slop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322"/>
            <a:ext cx="4187856" cy="3034678"/>
          </a:xfrm>
          <a:prstGeom prst="rect">
            <a:avLst/>
          </a:prstGeom>
        </p:spPr>
      </p:pic>
      <p:pic>
        <p:nvPicPr>
          <p:cNvPr id="4" name="Picture 3" descr="topo stream 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09" y="3823322"/>
            <a:ext cx="4576891" cy="303467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9820926">
            <a:off x="1770025" y="4742002"/>
            <a:ext cx="1378187" cy="72953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Left Arrow 8"/>
          <p:cNvSpPr/>
          <p:nvPr/>
        </p:nvSpPr>
        <p:spPr>
          <a:xfrm rot="12887094">
            <a:off x="-310768" y="4572104"/>
            <a:ext cx="1378187" cy="72953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 rot="19898221">
            <a:off x="2168619" y="4866185"/>
            <a:ext cx="87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gentle</a:t>
            </a:r>
          </a:p>
        </p:txBody>
      </p:sp>
      <p:sp>
        <p:nvSpPr>
          <p:cNvPr id="12" name="TextBox 11"/>
          <p:cNvSpPr txBox="1"/>
          <p:nvPr/>
        </p:nvSpPr>
        <p:spPr>
          <a:xfrm rot="2170359">
            <a:off x="-108093" y="4669480"/>
            <a:ext cx="87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steep</a:t>
            </a:r>
          </a:p>
        </p:txBody>
      </p:sp>
    </p:spTree>
    <p:extLst>
      <p:ext uri="{BB962C8B-B14F-4D97-AF65-F5344CB8AC3E}">
        <p14:creationId xmlns:p14="http://schemas.microsoft.com/office/powerpoint/2010/main" val="1042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o 3d 2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91"/>
            <a:ext cx="9144000" cy="64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6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58"/>
            <a:ext cx="8229600" cy="1143000"/>
          </a:xfrm>
        </p:spPr>
        <p:txBody>
          <a:bodyPr/>
          <a:lstStyle/>
          <a:p>
            <a:r>
              <a:rPr lang="en-US" b="1" u="sng" dirty="0"/>
              <a:t>The Metric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358"/>
            <a:ext cx="8229600" cy="5257800"/>
          </a:xfrm>
        </p:spPr>
        <p:txBody>
          <a:bodyPr>
            <a:no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00FF"/>
                </a:solidFill>
              </a:rPr>
              <a:t>metric system </a:t>
            </a:r>
            <a:r>
              <a:rPr lang="en-US" sz="3200" dirty="0"/>
              <a:t>is also known as the international system of measure (abbreviated as SI, from the French ‘systeme internationale.’).</a:t>
            </a:r>
          </a:p>
          <a:p>
            <a:r>
              <a:rPr lang="en-US" sz="3200" dirty="0"/>
              <a:t>It is the ONLY measuring system used in the scientific community.  Therefore, it is the ONLY system used in this class.</a:t>
            </a:r>
          </a:p>
          <a:p>
            <a:r>
              <a:rPr lang="en-US" dirty="0"/>
              <a:t>ALL measurements consist of TWO parts:</a:t>
            </a:r>
          </a:p>
          <a:p>
            <a:pPr lvl="1"/>
            <a:r>
              <a:rPr lang="en-US" sz="2800" b="1" dirty="0">
                <a:solidFill>
                  <a:srgbClr val="0000FF"/>
                </a:solidFill>
              </a:rPr>
              <a:t>Number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Unit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73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25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224"/>
            <a:ext cx="8229600" cy="246630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Advanced Technology</a:t>
            </a:r>
            <a:r>
              <a:rPr lang="en-US" sz="3200" dirty="0"/>
              <a:t>: Gives us the ability to measure and analyze the physical properties of Earth with much greater precision.</a:t>
            </a:r>
          </a:p>
          <a:p>
            <a:pPr lvl="1"/>
            <a:r>
              <a:rPr lang="en-US" sz="2800" dirty="0"/>
              <a:t>Examples: </a:t>
            </a:r>
            <a:r>
              <a:rPr lang="en-US" sz="2800" b="1" dirty="0">
                <a:solidFill>
                  <a:srgbClr val="0000FF"/>
                </a:solidFill>
              </a:rPr>
              <a:t>GPS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000FF"/>
                </a:solidFill>
              </a:rPr>
              <a:t>Weather satellites</a:t>
            </a:r>
            <a:r>
              <a:rPr lang="en-US" sz="2800" dirty="0"/>
              <a:t>.</a:t>
            </a:r>
          </a:p>
        </p:txBody>
      </p:sp>
      <p:pic>
        <p:nvPicPr>
          <p:cNvPr id="2" name="Picture 1" descr="mapping satell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32" y="2380277"/>
            <a:ext cx="4527970" cy="44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70" y="79468"/>
            <a:ext cx="8146317" cy="1417638"/>
          </a:xfrm>
        </p:spPr>
        <p:txBody>
          <a:bodyPr/>
          <a:lstStyle/>
          <a:p>
            <a:r>
              <a:rPr lang="en-US" b="1" u="sng" dirty="0"/>
              <a:t>Base Units you MUST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97" y="1497106"/>
            <a:ext cx="4125878" cy="4183062"/>
          </a:xfrm>
        </p:spPr>
        <p:txBody>
          <a:bodyPr>
            <a:noAutofit/>
          </a:bodyPr>
          <a:lstStyle/>
          <a:p>
            <a:r>
              <a:rPr lang="en-US" sz="2800" dirty="0"/>
              <a:t>Length = meter (</a:t>
            </a:r>
            <a:r>
              <a:rPr lang="en-US" b="1" dirty="0">
                <a:solidFill>
                  <a:srgbClr val="0000FF"/>
                </a:solidFill>
              </a:rPr>
              <a:t>m</a:t>
            </a:r>
            <a:r>
              <a:rPr lang="en-US" sz="2800" dirty="0"/>
              <a:t>)</a:t>
            </a:r>
          </a:p>
          <a:p>
            <a:r>
              <a:rPr lang="en-US" sz="2800" dirty="0"/>
              <a:t>Volume = liter (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sz="2800" dirty="0"/>
              <a:t>)</a:t>
            </a:r>
          </a:p>
          <a:p>
            <a:r>
              <a:rPr lang="en-US" sz="2800" dirty="0"/>
              <a:t>Mass = gram (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sz="2800" dirty="0"/>
              <a:t>)</a:t>
            </a:r>
          </a:p>
          <a:p>
            <a:r>
              <a:rPr lang="en-US" sz="2800" dirty="0"/>
              <a:t>Weight = Newton (</a:t>
            </a:r>
            <a:r>
              <a:rPr lang="en-US" b="1" dirty="0">
                <a:solidFill>
                  <a:srgbClr val="0000FF"/>
                </a:solidFill>
              </a:rPr>
              <a:t>N</a:t>
            </a:r>
            <a:r>
              <a:rPr lang="en-US" sz="2800" dirty="0"/>
              <a:t>)</a:t>
            </a:r>
          </a:p>
          <a:p>
            <a:r>
              <a:rPr lang="en-US" sz="2800" dirty="0"/>
              <a:t>Time = second (</a:t>
            </a:r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sz="2800" dirty="0"/>
              <a:t>)</a:t>
            </a:r>
          </a:p>
          <a:p>
            <a:r>
              <a:rPr lang="en-US" sz="2800" dirty="0"/>
              <a:t>Temperature = degrees Celsius (</a:t>
            </a:r>
            <a:r>
              <a:rPr lang="en-US" b="1" baseline="30000" dirty="0" err="1">
                <a:solidFill>
                  <a:srgbClr val="0000FF"/>
                </a:solidFill>
              </a:rPr>
              <a:t>o</a:t>
            </a:r>
            <a:r>
              <a:rPr lang="en-US" b="1" dirty="0" err="1">
                <a:solidFill>
                  <a:srgbClr val="0000FF"/>
                </a:solidFill>
              </a:rPr>
              <a:t>C</a:t>
            </a:r>
            <a:r>
              <a:rPr lang="en-US" sz="2800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1497106"/>
            <a:ext cx="4203752" cy="4183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Further Information:</a:t>
            </a:r>
          </a:p>
          <a:p>
            <a:r>
              <a:rPr lang="en-US" sz="2800" dirty="0"/>
              <a:t>Density = mass/volume (g/mL)</a:t>
            </a:r>
          </a:p>
          <a:p>
            <a:pPr lvl="1"/>
            <a:r>
              <a:rPr lang="en-US" sz="2400" dirty="0"/>
              <a:t>Density of water = </a:t>
            </a:r>
            <a:r>
              <a:rPr lang="en-US" b="1" dirty="0">
                <a:solidFill>
                  <a:srgbClr val="0000FF"/>
                </a:solidFill>
              </a:rPr>
              <a:t>1 g/mL</a:t>
            </a:r>
            <a:endParaRPr lang="en-US" sz="2400" dirty="0"/>
          </a:p>
          <a:p>
            <a:r>
              <a:rPr lang="en-US" sz="2800" dirty="0"/>
              <a:t>Volume of a solid can be calculated as length x width x height</a:t>
            </a:r>
          </a:p>
          <a:p>
            <a:pPr lvl="1"/>
            <a:r>
              <a:rPr lang="en-US" sz="2400" dirty="0"/>
              <a:t>Units: </a:t>
            </a:r>
            <a:r>
              <a:rPr lang="en-US" b="1" dirty="0">
                <a:solidFill>
                  <a:srgbClr val="0000FF"/>
                </a:solidFill>
              </a:rPr>
              <a:t>m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 or cm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66409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"/>
            <a:ext cx="8229600" cy="1143000"/>
          </a:xfrm>
        </p:spPr>
        <p:txBody>
          <a:bodyPr/>
          <a:lstStyle/>
          <a:p>
            <a:r>
              <a:rPr lang="en-US" b="1" u="sng" dirty="0"/>
              <a:t>Metric Prefixes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315680"/>
            <a:ext cx="7612064" cy="51146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Prefixes are used to distinguish between the size of units (</a:t>
            </a:r>
            <a:r>
              <a:rPr lang="en-US" b="1" dirty="0"/>
              <a:t>m</a:t>
            </a:r>
            <a:r>
              <a:rPr lang="en-US" dirty="0"/>
              <a:t> vs. </a:t>
            </a:r>
            <a:r>
              <a:rPr lang="en-US" b="1" dirty="0"/>
              <a:t>km</a:t>
            </a:r>
            <a:r>
              <a:rPr lang="en-US" dirty="0"/>
              <a:t> or </a:t>
            </a:r>
            <a:r>
              <a:rPr lang="en-US" b="1" dirty="0"/>
              <a:t>g</a:t>
            </a:r>
            <a:r>
              <a:rPr lang="en-US" dirty="0"/>
              <a:t> vs. </a:t>
            </a:r>
            <a:r>
              <a:rPr lang="en-US" b="1" dirty="0"/>
              <a:t>kg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Most important to us:</a:t>
            </a:r>
          </a:p>
          <a:p>
            <a:pPr lvl="1"/>
            <a:r>
              <a:rPr lang="en-US" dirty="0"/>
              <a:t>Kilo = </a:t>
            </a:r>
            <a:r>
              <a:rPr lang="en-US" b="1" dirty="0">
                <a:solidFill>
                  <a:srgbClr val="0000FF"/>
                </a:solidFill>
              </a:rPr>
              <a:t>1000</a:t>
            </a:r>
          </a:p>
          <a:p>
            <a:pPr lvl="1"/>
            <a:r>
              <a:rPr lang="en-US" dirty="0" err="1"/>
              <a:t>Centi</a:t>
            </a:r>
            <a:r>
              <a:rPr lang="en-US" dirty="0"/>
              <a:t> = </a:t>
            </a:r>
            <a:r>
              <a:rPr lang="en-US" b="1" dirty="0">
                <a:solidFill>
                  <a:srgbClr val="0000FF"/>
                </a:solidFill>
              </a:rPr>
              <a:t>1/100</a:t>
            </a:r>
          </a:p>
          <a:p>
            <a:pPr lvl="1"/>
            <a:r>
              <a:rPr lang="en-US" dirty="0" err="1"/>
              <a:t>Milli</a:t>
            </a:r>
            <a:r>
              <a:rPr lang="en-US" dirty="0"/>
              <a:t> = </a:t>
            </a:r>
            <a:r>
              <a:rPr lang="en-US" b="1" dirty="0">
                <a:solidFill>
                  <a:srgbClr val="0000FF"/>
                </a:solidFill>
              </a:rPr>
              <a:t>1/1000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1472" y="2381583"/>
          <a:ext cx="881789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725">
                <a:tc>
                  <a:txBody>
                    <a:bodyPr/>
                    <a:lstStyle/>
                    <a:p>
                      <a:r>
                        <a:rPr lang="en-US" dirty="0"/>
                        <a:t>x1000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725">
                <a:tc>
                  <a:txBody>
                    <a:bodyPr/>
                    <a:lstStyle/>
                    <a:p>
                      <a:r>
                        <a:rPr lang="en-US" dirty="0"/>
                        <a:t>Kilo-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Hecto-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Deka-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Deci-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Centi-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Milli-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25">
                <a:tc>
                  <a:txBody>
                    <a:bodyPr/>
                    <a:lstStyle/>
                    <a:p>
                      <a:r>
                        <a:rPr lang="en-US"/>
                        <a:t>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71472" y="3391282"/>
            <a:ext cx="8744831" cy="707886"/>
            <a:chOff x="171472" y="3753439"/>
            <a:chExt cx="8744831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171472" y="3753439"/>
              <a:ext cx="13789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4000" dirty="0">
                  <a:solidFill>
                    <a:srgbClr val="FF0000"/>
                  </a:solidFill>
                </a:rPr>
                <a:t>BIG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40442" y="3910030"/>
              <a:ext cx="67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srgbClr val="FF0000"/>
                  </a:solidFill>
                </a:rPr>
                <a:t>small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319540" y="3943019"/>
              <a:ext cx="6812126" cy="36933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72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odle.rockyview.ab.ca/pluginfile.php/246292/mod_book/chapter/113037/Metric%20Chart%20Fu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73" y="762000"/>
            <a:ext cx="6096000" cy="5275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3261" y="2971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8809" y="3223146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" y="3505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3810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1513" y="4114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8809" y="2667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229600" y="1454624"/>
            <a:ext cx="0" cy="381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5686" y="761999"/>
            <a:ext cx="12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solidFill>
                  <a:prstClr val="black"/>
                </a:solidFill>
              </a:rPr>
              <a:t>BIG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59805" y="5264624"/>
            <a:ext cx="12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solidFill>
                  <a:prstClr val="black"/>
                </a:solidFill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3009531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10355</TotalTime>
  <Words>2673</Words>
  <Application>Microsoft Office PowerPoint</Application>
  <PresentationFormat>On-screen Show (4:3)</PresentationFormat>
  <Paragraphs>369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Calibri</vt:lpstr>
      <vt:lpstr>Calibri Light</vt:lpstr>
      <vt:lpstr>Courier New</vt:lpstr>
      <vt:lpstr>Times New Roman</vt:lpstr>
      <vt:lpstr>Wingdings</vt:lpstr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A View of Earth</vt:lpstr>
      <vt:lpstr>PowerPoint Presentation</vt:lpstr>
      <vt:lpstr>PowerPoint Presentation</vt:lpstr>
      <vt:lpstr>The Metric System</vt:lpstr>
      <vt:lpstr>Base Units you MUST Know</vt:lpstr>
      <vt:lpstr>Metric Prefixes</vt:lpstr>
      <vt:lpstr>PowerPoint Presentation</vt:lpstr>
      <vt:lpstr>Common Conversions</vt:lpstr>
      <vt:lpstr>PowerPoint Presentation</vt:lpstr>
      <vt:lpstr>PowerPoint Presentation</vt:lpstr>
      <vt:lpstr>PowerPoint Presentation</vt:lpstr>
      <vt:lpstr>PowerPoint Presentation</vt:lpstr>
      <vt:lpstr>The Scientific Method</vt:lpstr>
      <vt:lpstr>PowerPoint Presentation</vt:lpstr>
      <vt:lpstr>PowerPoint Presentation</vt:lpstr>
      <vt:lpstr>General Steps of Scientific Method:</vt:lpstr>
      <vt:lpstr>PowerPoint Presentation</vt:lpstr>
      <vt:lpstr>PowerPoint Presentation</vt:lpstr>
      <vt:lpstr>Observations vs Inferences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Latitude</vt:lpstr>
      <vt:lpstr>PowerPoint Presentation</vt:lpstr>
      <vt:lpstr>Longitude</vt:lpstr>
      <vt:lpstr>PowerPoint Presentation</vt:lpstr>
      <vt:lpstr>PowerPoint Presentation</vt:lpstr>
      <vt:lpstr>Globes and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Topographic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Magee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Magee</dc:creator>
  <cp:lastModifiedBy>Barbara Magee</cp:lastModifiedBy>
  <cp:revision>40</cp:revision>
  <dcterms:created xsi:type="dcterms:W3CDTF">2015-07-16T00:46:05Z</dcterms:created>
  <dcterms:modified xsi:type="dcterms:W3CDTF">2020-02-05T11:48:12Z</dcterms:modified>
</cp:coreProperties>
</file>